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0"/>
  </p:notesMasterIdLst>
  <p:sldIdLst>
    <p:sldId id="256" r:id="rId2"/>
    <p:sldId id="328" r:id="rId3"/>
    <p:sldId id="258" r:id="rId4"/>
    <p:sldId id="329" r:id="rId5"/>
    <p:sldId id="325" r:id="rId6"/>
    <p:sldId id="326" r:id="rId7"/>
    <p:sldId id="327" r:id="rId8"/>
    <p:sldId id="324" r:id="rId9"/>
    <p:sldId id="259" r:id="rId10"/>
    <p:sldId id="267" r:id="rId11"/>
    <p:sldId id="268" r:id="rId12"/>
    <p:sldId id="269" r:id="rId13"/>
    <p:sldId id="260" r:id="rId14"/>
    <p:sldId id="261" r:id="rId15"/>
    <p:sldId id="262" r:id="rId16"/>
    <p:sldId id="320" r:id="rId17"/>
    <p:sldId id="263" r:id="rId18"/>
    <p:sldId id="264" r:id="rId19"/>
    <p:sldId id="321" r:id="rId20"/>
    <p:sldId id="322" r:id="rId21"/>
    <p:sldId id="265" r:id="rId22"/>
    <p:sldId id="270" r:id="rId23"/>
    <p:sldId id="271" r:id="rId24"/>
    <p:sldId id="273" r:id="rId25"/>
    <p:sldId id="274" r:id="rId26"/>
    <p:sldId id="323" r:id="rId27"/>
    <p:sldId id="275" r:id="rId28"/>
    <p:sldId id="276" r:id="rId29"/>
    <p:sldId id="277" r:id="rId30"/>
    <p:sldId id="278" r:id="rId31"/>
    <p:sldId id="279" r:id="rId32"/>
    <p:sldId id="280" r:id="rId33"/>
    <p:sldId id="319" r:id="rId34"/>
    <p:sldId id="313" r:id="rId35"/>
    <p:sldId id="318" r:id="rId36"/>
    <p:sldId id="281" r:id="rId37"/>
    <p:sldId id="317" r:id="rId38"/>
    <p:sldId id="282" r:id="rId39"/>
    <p:sldId id="316" r:id="rId40"/>
    <p:sldId id="299" r:id="rId41"/>
    <p:sldId id="283" r:id="rId42"/>
    <p:sldId id="284" r:id="rId43"/>
    <p:sldId id="285" r:id="rId44"/>
    <p:sldId id="286" r:id="rId45"/>
    <p:sldId id="287" r:id="rId46"/>
    <p:sldId id="289" r:id="rId47"/>
    <p:sldId id="300" r:id="rId48"/>
    <p:sldId id="290" r:id="rId49"/>
  </p:sldIdLst>
  <p:sldSz cx="9144000" cy="6858000" type="screen4x3"/>
  <p:notesSz cx="6735763" cy="98663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7" autoAdjust="0"/>
  </p:normalViewPr>
  <p:slideViewPr>
    <p:cSldViewPr>
      <p:cViewPr>
        <p:scale>
          <a:sx n="100" d="100"/>
          <a:sy n="100" d="100"/>
        </p:scale>
        <p:origin x="-2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Teren Gminy Września</c:v>
                </c:pt>
              </c:strCache>
            </c:strRef>
          </c:tx>
          <c:invertIfNegative val="0"/>
          <c:cat>
            <c:strRef>
              <c:f>Arkusz1!$A$2:$A$5</c:f>
              <c:strCache>
                <c:ptCount val="4"/>
                <c:pt idx="0">
                  <c:v>413. Odn.</c:v>
                </c:pt>
                <c:pt idx="1">
                  <c:v>4.1/413 MP</c:v>
                </c:pt>
                <c:pt idx="2">
                  <c:v>312. TiRM</c:v>
                </c:pt>
                <c:pt idx="3">
                  <c:v>311. Róźn.</c:v>
                </c:pt>
              </c:strCache>
            </c:str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604583.96000000008</c:v>
                </c:pt>
                <c:pt idx="1">
                  <c:v>461584.48000000004</c:v>
                </c:pt>
                <c:pt idx="2">
                  <c:v>158703.5</c:v>
                </c:pt>
                <c:pt idx="3">
                  <c:v>124200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Teren  Gminy Kołaczkowo</c:v>
                </c:pt>
              </c:strCache>
            </c:strRef>
          </c:tx>
          <c:invertIfNegative val="0"/>
          <c:cat>
            <c:strRef>
              <c:f>Arkusz1!$A$2:$A$5</c:f>
              <c:strCache>
                <c:ptCount val="4"/>
                <c:pt idx="0">
                  <c:v>413. Odn.</c:v>
                </c:pt>
                <c:pt idx="1">
                  <c:v>4.1/413 MP</c:v>
                </c:pt>
                <c:pt idx="2">
                  <c:v>312. TiRM</c:v>
                </c:pt>
                <c:pt idx="3">
                  <c:v>311. Róźn.</c:v>
                </c:pt>
              </c:strCache>
            </c:strRef>
          </c:cat>
          <c:val>
            <c:numRef>
              <c:f>Arkusz1!$C$2:$C$5</c:f>
              <c:numCache>
                <c:formatCode>#,##0.00</c:formatCode>
                <c:ptCount val="4"/>
                <c:pt idx="0">
                  <c:v>263803.63999999996</c:v>
                </c:pt>
                <c:pt idx="1">
                  <c:v>148552.97</c:v>
                </c:pt>
                <c:pt idx="2">
                  <c:v>47000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Teren Gminy Pyzdry </c:v>
                </c:pt>
              </c:strCache>
            </c:strRef>
          </c:tx>
          <c:invertIfNegative val="0"/>
          <c:cat>
            <c:strRef>
              <c:f>Arkusz1!$A$2:$A$5</c:f>
              <c:strCache>
                <c:ptCount val="4"/>
                <c:pt idx="0">
                  <c:v>413. Odn.</c:v>
                </c:pt>
                <c:pt idx="1">
                  <c:v>4.1/413 MP</c:v>
                </c:pt>
                <c:pt idx="2">
                  <c:v>312. TiRM</c:v>
                </c:pt>
                <c:pt idx="3">
                  <c:v>311. Róźn.</c:v>
                </c:pt>
              </c:strCache>
            </c:strRef>
          </c:cat>
          <c:val>
            <c:numRef>
              <c:f>Arkusz1!$D$2:$D$5</c:f>
              <c:numCache>
                <c:formatCode>#,##0.00</c:formatCode>
                <c:ptCount val="4"/>
                <c:pt idx="0">
                  <c:v>563406</c:v>
                </c:pt>
                <c:pt idx="1">
                  <c:v>169703.79</c:v>
                </c:pt>
                <c:pt idx="2">
                  <c:v>0</c:v>
                </c:pt>
                <c:pt idx="3">
                  <c:v>49999.5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Teren Gminy Miłosław</c:v>
                </c:pt>
              </c:strCache>
            </c:strRef>
          </c:tx>
          <c:invertIfNegative val="0"/>
          <c:cat>
            <c:strRef>
              <c:f>Arkusz1!$A$2:$A$5</c:f>
              <c:strCache>
                <c:ptCount val="4"/>
                <c:pt idx="0">
                  <c:v>413. Odn.</c:v>
                </c:pt>
                <c:pt idx="1">
                  <c:v>4.1/413 MP</c:v>
                </c:pt>
                <c:pt idx="2">
                  <c:v>312. TiRM</c:v>
                </c:pt>
                <c:pt idx="3">
                  <c:v>311. Róźn.</c:v>
                </c:pt>
              </c:strCache>
            </c:strRef>
          </c:cat>
          <c:val>
            <c:numRef>
              <c:f>Arkusz1!$E$2:$E$5</c:f>
              <c:numCache>
                <c:formatCode>#,##0.00</c:formatCode>
                <c:ptCount val="4"/>
                <c:pt idx="0">
                  <c:v>720790</c:v>
                </c:pt>
                <c:pt idx="1">
                  <c:v>365929.53</c:v>
                </c:pt>
                <c:pt idx="2">
                  <c:v>0</c:v>
                </c:pt>
                <c:pt idx="3">
                  <c:v>113492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011200"/>
        <c:axId val="33012736"/>
      </c:barChart>
      <c:catAx>
        <c:axId val="33011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33012736"/>
        <c:crosses val="autoZero"/>
        <c:auto val="1"/>
        <c:lblAlgn val="ctr"/>
        <c:lblOffset val="100"/>
        <c:noMultiLvlLbl val="0"/>
      </c:catAx>
      <c:valAx>
        <c:axId val="3301273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l-PL"/>
          </a:p>
        </c:txPr>
        <c:crossAx val="330112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5B54D-B72C-4DAC-ACEC-C18B39724C6D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4F4BC-A47D-44A9-A9ED-C298CC3F9DD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4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35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4914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855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262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951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1473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89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89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080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725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72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5690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725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100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976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553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757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673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673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3800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8570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144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352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536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955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045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045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270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270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56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56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7874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78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352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753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3264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150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9095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9986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8853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4940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3735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39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35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352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35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050" b="1" i="1" u="sng" dirty="0" smtClean="0"/>
              <a:t>Środki pozostałe</a:t>
            </a:r>
            <a:r>
              <a:rPr lang="pl-PL" sz="1050" b="1" i="1" u="sng" baseline="0" dirty="0" smtClean="0"/>
              <a:t> </a:t>
            </a:r>
            <a:r>
              <a:rPr lang="pl-PL" sz="1050" b="1" i="1" u="sng" dirty="0" smtClean="0"/>
              <a:t>do wypłaty:</a:t>
            </a:r>
          </a:p>
          <a:p>
            <a:r>
              <a:rPr lang="pl-PL" sz="1050" dirty="0" smtClean="0"/>
              <a:t>Gmina Września: </a:t>
            </a:r>
            <a:r>
              <a:rPr lang="pl-PL" sz="1050" b="1" dirty="0" smtClean="0"/>
              <a:t>MP</a:t>
            </a:r>
            <a:r>
              <a:rPr lang="pl-PL" sz="1050" dirty="0" smtClean="0"/>
              <a:t>: 14 078,00 zł.</a:t>
            </a:r>
          </a:p>
          <a:p>
            <a:r>
              <a:rPr lang="pl-PL" sz="1050" dirty="0" smtClean="0"/>
              <a:t>Gmina Kołaczkowo: </a:t>
            </a:r>
            <a:r>
              <a:rPr lang="pl-PL" sz="1050" b="1" dirty="0" smtClean="0"/>
              <a:t>MP</a:t>
            </a:r>
            <a:r>
              <a:rPr lang="pl-PL" sz="1050" dirty="0" smtClean="0"/>
              <a:t> – 66 524,11zł.</a:t>
            </a:r>
          </a:p>
          <a:p>
            <a:r>
              <a:rPr lang="pl-PL" sz="1050" dirty="0" smtClean="0"/>
              <a:t>Gmina Pyzdry: </a:t>
            </a:r>
            <a:r>
              <a:rPr lang="pl-PL" sz="1050" b="1" dirty="0" smtClean="0"/>
              <a:t>MP</a:t>
            </a:r>
            <a:r>
              <a:rPr lang="pl-PL" sz="1050" dirty="0" smtClean="0"/>
              <a:t>: 92 710,42 zł.: </a:t>
            </a:r>
            <a:r>
              <a:rPr lang="pl-PL" sz="1050" b="1" dirty="0" err="1" smtClean="0"/>
              <a:t>Różn</a:t>
            </a:r>
            <a:r>
              <a:rPr lang="pl-PL" sz="1050" dirty="0" smtClean="0"/>
              <a:t>: 100 000,00 zł.</a:t>
            </a:r>
          </a:p>
          <a:p>
            <a:r>
              <a:rPr lang="pl-PL" sz="1050" dirty="0" smtClean="0"/>
              <a:t>Gmina Miłosław: </a:t>
            </a:r>
            <a:r>
              <a:rPr lang="pl-PL" sz="1050" b="1" dirty="0" smtClean="0"/>
              <a:t>MP</a:t>
            </a:r>
            <a:r>
              <a:rPr lang="pl-PL" sz="1050" dirty="0" smtClean="0"/>
              <a:t> – 215 472,77 zł.; </a:t>
            </a:r>
            <a:r>
              <a:rPr lang="pl-PL" sz="1050" b="1" dirty="0" err="1" smtClean="0"/>
              <a:t>TiRM</a:t>
            </a:r>
            <a:r>
              <a:rPr lang="pl-PL" sz="1050" dirty="0" smtClean="0"/>
              <a:t> – 49546,00 zł.; </a:t>
            </a:r>
            <a:r>
              <a:rPr lang="pl-PL" sz="1050" b="1" dirty="0" err="1" smtClean="0"/>
              <a:t>Różn</a:t>
            </a:r>
            <a:r>
              <a:rPr lang="pl-PL" sz="1050" dirty="0" smtClean="0"/>
              <a:t> – 45 969,00 zł.</a:t>
            </a: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35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F4BC-A47D-44A9-A9ED-C298CC3F9DD1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D17FA3B-C404-4317-B0BC-953931111309}" type="datetimeFigureOut">
              <a:rPr lang="pl-PL" smtClean="0"/>
              <a:pPr/>
              <a:t>2015-04-23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352928" cy="1368152"/>
          </a:xfrm>
        </p:spPr>
        <p:txBody>
          <a:bodyPr/>
          <a:lstStyle/>
          <a:p>
            <a:endParaRPr lang="pl-PL" sz="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1628801"/>
            <a:ext cx="8712968" cy="4968551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</a:pPr>
            <a:endParaRPr lang="pl-PL" sz="1600" b="1" i="1" dirty="0" smtClean="0">
              <a:solidFill>
                <a:prstClr val="black"/>
              </a:solidFill>
              <a:latin typeface="Lucida Sans Unicode"/>
            </a:endParaRPr>
          </a:p>
          <a:p>
            <a:pPr lvl="0">
              <a:spcBef>
                <a:spcPts val="0"/>
              </a:spcBef>
            </a:pPr>
            <a:endParaRPr lang="pl-PL" sz="1600" b="1" i="1" dirty="0" smtClean="0">
              <a:solidFill>
                <a:prstClr val="black"/>
              </a:solidFill>
              <a:latin typeface="Lucida Sans Unicode"/>
            </a:endParaRPr>
          </a:p>
          <a:p>
            <a:pPr lvl="0">
              <a:spcBef>
                <a:spcPts val="0"/>
              </a:spcBef>
            </a:pPr>
            <a:endParaRPr lang="pl-PL" sz="19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r>
              <a:rPr lang="pl-PL" sz="3800" b="1" i="1" dirty="0" smtClean="0">
                <a:solidFill>
                  <a:prstClr val="black"/>
                </a:solidFill>
                <a:latin typeface="Lucida Sans Unicode"/>
              </a:rPr>
              <a:t>Sprawozdanie z realizacji </a:t>
            </a:r>
          </a:p>
          <a:p>
            <a:pPr lvl="0">
              <a:spcBef>
                <a:spcPts val="0"/>
              </a:spcBef>
            </a:pPr>
            <a:r>
              <a:rPr lang="pl-PL" sz="3800" b="1" i="1" dirty="0" smtClean="0">
                <a:solidFill>
                  <a:prstClr val="black"/>
                </a:solidFill>
                <a:latin typeface="Lucida Sans Unicode"/>
              </a:rPr>
              <a:t>Lokalnej Strategii Rozwoju</a:t>
            </a:r>
          </a:p>
          <a:p>
            <a:pPr lvl="0">
              <a:spcBef>
                <a:spcPts val="0"/>
              </a:spcBef>
            </a:pPr>
            <a:endParaRPr lang="pl-PL" sz="1800" b="1" i="1" dirty="0" smtClean="0">
              <a:solidFill>
                <a:schemeClr val="tx2"/>
              </a:solidFill>
              <a:latin typeface="Lucida Sans Unicode"/>
            </a:endParaRPr>
          </a:p>
          <a:p>
            <a:pPr lvl="0">
              <a:spcBef>
                <a:spcPts val="0"/>
              </a:spcBef>
            </a:pPr>
            <a:endParaRPr lang="pl-PL" sz="1800" b="1" i="1" dirty="0" smtClean="0">
              <a:solidFill>
                <a:schemeClr val="tx2"/>
              </a:solidFill>
              <a:latin typeface="Lucida Sans Unicode"/>
            </a:endParaRPr>
          </a:p>
          <a:p>
            <a:pPr lvl="0">
              <a:spcBef>
                <a:spcPts val="0"/>
              </a:spcBef>
            </a:pPr>
            <a:r>
              <a:rPr lang="pl-PL" sz="5600" b="1" i="1" dirty="0" smtClean="0">
                <a:solidFill>
                  <a:schemeClr val="tx2"/>
                </a:solidFill>
                <a:latin typeface="Lucida Sans Unicode"/>
              </a:rPr>
              <a:t>Lokalnej Grupy Działania –</a:t>
            </a:r>
          </a:p>
          <a:p>
            <a:pPr lvl="0">
              <a:spcBef>
                <a:spcPts val="0"/>
              </a:spcBef>
            </a:pPr>
            <a:r>
              <a:rPr lang="pl-PL" sz="5600" b="1" i="1" dirty="0" smtClean="0">
                <a:solidFill>
                  <a:schemeClr val="tx2"/>
                </a:solidFill>
                <a:latin typeface="Lucida Sans Unicode"/>
              </a:rPr>
              <a:t> </a:t>
            </a:r>
            <a:r>
              <a:rPr lang="pl-PL" sz="5600" b="1" i="1" dirty="0" smtClean="0">
                <a:solidFill>
                  <a:srgbClr val="00B050"/>
                </a:solidFill>
                <a:latin typeface="Lucida Sans Unicode"/>
              </a:rPr>
              <a:t>„Z Nami Warto”</a:t>
            </a:r>
            <a:endParaRPr lang="pl-PL" sz="5600" b="1" i="1" dirty="0">
              <a:solidFill>
                <a:srgbClr val="00B050"/>
              </a:solidFill>
              <a:latin typeface="Lucida Sans Unicode"/>
            </a:endParaRPr>
          </a:p>
          <a:p>
            <a:r>
              <a:rPr lang="pl-PL" sz="4200" b="1" i="1" dirty="0" smtClean="0">
                <a:solidFill>
                  <a:schemeClr val="tx2"/>
                </a:solidFill>
                <a:latin typeface="Lucida Sans Unicode"/>
              </a:rPr>
              <a:t>w latach 2009 – </a:t>
            </a:r>
            <a:r>
              <a:rPr lang="pl-PL" sz="4200" b="1" i="1" dirty="0" smtClean="0">
                <a:solidFill>
                  <a:schemeClr val="tx2"/>
                </a:solidFill>
                <a:latin typeface="Lucida Sans Unicode"/>
              </a:rPr>
              <a:t>2014</a:t>
            </a:r>
            <a:endParaRPr lang="pl-PL" sz="4200" b="1" i="1" dirty="0" smtClean="0">
              <a:solidFill>
                <a:schemeClr val="tx2"/>
              </a:solidFill>
              <a:latin typeface="Lucida Sans Unicode"/>
            </a:endParaRPr>
          </a:p>
          <a:p>
            <a:endParaRPr lang="pl-PL" sz="14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l-PL" sz="1400" b="1" i="1" dirty="0" smtClean="0">
                <a:solidFill>
                  <a:schemeClr val="bg1">
                    <a:lumMod val="50000"/>
                  </a:schemeClr>
                </a:solidFill>
              </a:rPr>
              <a:t>Country </a:t>
            </a:r>
            <a:r>
              <a:rPr lang="pl-PL" sz="1400" b="1" i="1" dirty="0">
                <a:solidFill>
                  <a:schemeClr val="bg1">
                    <a:lumMod val="50000"/>
                  </a:schemeClr>
                </a:solidFill>
              </a:rPr>
              <a:t>Club „Na skraju lasu”    </a:t>
            </a:r>
            <a:br>
              <a:rPr lang="pl-PL" sz="14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400" b="1" i="1" dirty="0">
                <a:solidFill>
                  <a:schemeClr val="bg1">
                    <a:lumMod val="50000"/>
                  </a:schemeClr>
                </a:solidFill>
              </a:rPr>
              <a:t>Nowy Folwark dn. </a:t>
            </a:r>
            <a:r>
              <a:rPr lang="pl-PL" sz="1400" b="1" i="1" dirty="0" smtClean="0">
                <a:solidFill>
                  <a:schemeClr val="bg1">
                    <a:lumMod val="50000"/>
                  </a:schemeClr>
                </a:solidFill>
              </a:rPr>
              <a:t>17</a:t>
            </a:r>
            <a:r>
              <a:rPr lang="pl-PL" sz="1400" b="1" i="1" dirty="0" smtClean="0">
                <a:solidFill>
                  <a:schemeClr val="bg1">
                    <a:lumMod val="50000"/>
                  </a:schemeClr>
                </a:solidFill>
              </a:rPr>
              <a:t>.04.2015r</a:t>
            </a:r>
            <a:r>
              <a:rPr lang="pl-PL" sz="1400" b="1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pl-PL" sz="1400" i="1" dirty="0" smtClean="0"/>
          </a:p>
          <a:p>
            <a:pPr lvl="0">
              <a:spcBef>
                <a:spcPts val="0"/>
              </a:spcBef>
            </a:pPr>
            <a:endParaRPr lang="pl-PL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r>
              <a:rPr lang="pl-PL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 współfinansowany </a:t>
            </a:r>
            <a:r>
              <a:rPr lang="pl-PL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środków Unii Europejskiej w ramach </a:t>
            </a:r>
            <a:r>
              <a:rPr lang="pl-PL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 </a:t>
            </a:r>
            <a:r>
              <a:rPr lang="pl-PL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Leader Programu Rozwoju Obszarów Wiejskich </a:t>
            </a:r>
            <a:r>
              <a:rPr lang="pl-PL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lata 2007-2013 </a:t>
            </a:r>
            <a:endParaRPr lang="pl-PL" sz="13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r>
              <a:rPr lang="pl-PL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Europejski </a:t>
            </a:r>
            <a:r>
              <a:rPr lang="pl-PL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Fundusz Rolny na rzecz Rozwoju Obszarów </a:t>
            </a:r>
            <a:r>
              <a:rPr lang="pl-PL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Wiejskich. Europa </a:t>
            </a:r>
            <a:r>
              <a:rPr lang="pl-PL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inwestująca w obszary </a:t>
            </a:r>
            <a:r>
              <a:rPr lang="pl-PL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wiejskie. </a:t>
            </a:r>
            <a:endParaRPr lang="pl-PL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i="1" dirty="0"/>
          </a:p>
          <a:p>
            <a:endParaRPr lang="pl-PL" sz="1400" i="1" dirty="0"/>
          </a:p>
          <a:p>
            <a:endParaRPr lang="pl-PL" sz="1100" i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1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1"/>
            <a:ext cx="842493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464976" cy="864095"/>
          </a:xfrm>
        </p:spPr>
        <p:txBody>
          <a:bodyPr/>
          <a:lstStyle/>
          <a:p>
            <a:r>
              <a:rPr lang="pl-PL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i rozwój wsi 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Września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204864"/>
            <a:ext cx="8928992" cy="432048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Remont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 wiejskich na terenie gminy Września w miejscowościach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Obłaczkowo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Gutowo Małe, Nowa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Wieś Królewska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dofinansowanie z EFRROW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153 951,00 zł.</a:t>
            </a: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Budowa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boiska wielofunkcyjnego w Marzeninie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155 782,00 zł.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Budowa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boiska wielofunkcyjnego w Grzybowie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127 815,00 zł.</a:t>
            </a: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Budowa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boiska wielofunkcyjnego w miejscowości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Kaczanowo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167 035,96 zł</a:t>
            </a:r>
            <a:r>
              <a:rPr lang="pl-PL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6" y="332657"/>
            <a:ext cx="7376160" cy="115212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48880"/>
            <a:ext cx="2240210" cy="148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78" y="4941168"/>
            <a:ext cx="2184648" cy="1496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5" y="4325557"/>
            <a:ext cx="2185716" cy="1444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2185716" cy="1447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7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342584" cy="864095"/>
          </a:xfrm>
        </p:spPr>
        <p:txBody>
          <a:bodyPr/>
          <a:lstStyle/>
          <a:p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i rozwój wsi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Kołaczkowo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51520" y="2492896"/>
            <a:ext cx="8640960" cy="417646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Remont świetlic wiejskich na terenie Gminy Kołaczkowo w miejscowościach: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Bieganowo, Krzywa Góra, Wszembórz, Borzykowo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71 450,00 zł.</a:t>
            </a: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Zagospodarowanie centrów wsi w miejscowościach: Sokolniki,</a:t>
            </a: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Gorazdowo  oraz doposażenie świetlicy wiejskiej w Zielińcu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				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34 188,00 zł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Utwardzenie placu przy Urzędzie Gminy w Kołaczkowie </a:t>
            </a: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poprzez wymianę nawierzchni   asfaltowej i gruntowej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90 000,00 zł.</a:t>
            </a:r>
          </a:p>
          <a:p>
            <a:pPr lvl="0"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</a:t>
            </a:r>
          </a:p>
          <a:p>
            <a:pPr lvl="0"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</a:p>
          <a:p>
            <a:pPr lvl="0"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Budowa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Kołaczkowie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28 381,00 zł.</a:t>
            </a:r>
          </a:p>
          <a:p>
            <a:pPr algn="l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19" y="4566068"/>
            <a:ext cx="2072433" cy="1370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8719"/>
            <a:ext cx="2105148" cy="1430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9809"/>
            <a:ext cx="2105148" cy="142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72" y="3140968"/>
            <a:ext cx="2077075" cy="1466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43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02624" cy="1296143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i rozwój </a:t>
            </a:r>
            <a:r>
              <a:rPr lang="pl-PL" sz="22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wsi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Ośrodek Kultury im. Wł. Reymonta w Kołaczkowie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395536" y="3356992"/>
            <a:ext cx="4752528" cy="2664296"/>
          </a:xfrm>
        </p:spPr>
        <p:txBody>
          <a:bodyPr>
            <a:normAutofit/>
          </a:bodyPr>
          <a:lstStyle/>
          <a:p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Wymiana </a:t>
            </a:r>
            <a:r>
              <a:rPr lang="pl-P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stolarki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okiennej</a:t>
            </a:r>
            <a:r>
              <a:rPr lang="pl-P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drzwiowej wraz </a:t>
            </a:r>
            <a:endParaRPr lang="pl-PL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parapetami </a:t>
            </a:r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wewnętrznymi </a:t>
            </a:r>
          </a:p>
          <a:p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pałacu Reymonta w </a:t>
            </a:r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Kołaczkowie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39 784,64 zł.</a:t>
            </a: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73016"/>
            <a:ext cx="2736304" cy="205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9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445936" cy="720079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</a:t>
            </a:r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rozwój wsi</a:t>
            </a:r>
            <a:r>
              <a:rPr lang="pl-PL" sz="25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5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i Miasto Pyzdry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0" y="2420888"/>
            <a:ext cx="8892480" cy="4176464"/>
          </a:xfrm>
        </p:spPr>
        <p:txBody>
          <a:bodyPr>
            <a:normAutofit/>
          </a:bodyPr>
          <a:lstStyle/>
          <a:p>
            <a:pPr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Remont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wyposażenie obiektów pełniących funkcje rekreacyjne,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sportowe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społeczno-kulturalne na terenie Gminy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Pyzdry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95 863,00 zł.</a:t>
            </a:r>
          </a:p>
          <a:p>
            <a:pPr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Wymiana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pokrycia dachu na budynku strażnicy OSP w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Pyzdrach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87 813,00 zł.</a:t>
            </a:r>
          </a:p>
          <a:p>
            <a:pPr algn="l"/>
            <a:endParaRPr lang="pl-PL" sz="1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Budowa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boiska nadwarciańskiego w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Pyzdrach </a:t>
            </a:r>
          </a:p>
          <a:p>
            <a:pPr lvl="0" algn="l"/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–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rekultywacja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istniejącej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murawy</a:t>
            </a:r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120 000,00 zł.</a:t>
            </a:r>
            <a:endParaRPr lang="pl-PL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40968"/>
            <a:ext cx="2304256" cy="1586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17262"/>
            <a:ext cx="2304256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5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414592" cy="1152128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</a:t>
            </a:r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rozwój wsi</a:t>
            </a:r>
            <a:r>
              <a:rPr lang="pl-PL" sz="25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5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636912"/>
            <a:ext cx="8856984" cy="4320480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Miejsko-Gminny </a:t>
            </a:r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Ośrodek Kultury w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Pyzdrach: </a:t>
            </a:r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Modernizacja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świetlicy wiejskiej w </a:t>
            </a:r>
            <a:r>
              <a:rPr lang="pl-PL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Tarnowej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dofinansowanie z EFRROW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22 350,00 zł</a:t>
            </a:r>
            <a:r>
              <a:rPr lang="pl-PL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pl-PL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Parafia </a:t>
            </a:r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Rzymsko-Katolicka pw. Narodzenia N. Maryi Panny w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Pyzdrach</a:t>
            </a:r>
            <a:r>
              <a:rPr lang="pl-PL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pokrycia dachowego nawy głównej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Kościoła pofranciszkańskiego </a:t>
            </a:r>
          </a:p>
          <a:p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w Pyzdrach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doposażenie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100 000,00 zł. </a:t>
            </a:r>
          </a:p>
          <a:p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	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okien z parapetami wraz z drzwiami w kościele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pofranciszkańskim                              	pw. Ścięcia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Głowy Ś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Jana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Chrzciciela w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Pyzdrach</a:t>
            </a:r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137 380,00 zł.</a:t>
            </a:r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6" y="345129"/>
            <a:ext cx="7376160" cy="11396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20889"/>
            <a:ext cx="240026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5" y="3553569"/>
            <a:ext cx="201110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7226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3568" y="1340769"/>
            <a:ext cx="7448168" cy="936103"/>
          </a:xfrm>
        </p:spPr>
        <p:txBody>
          <a:bodyPr/>
          <a:lstStyle/>
          <a:p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i rozwój wsi</a:t>
            </a:r>
            <a:r>
              <a:rPr lang="pl-PL" sz="25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5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Miłosław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348880"/>
            <a:ext cx="8712968" cy="448708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	</a:t>
            </a: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Modernizacje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 wiejskich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budowy placów zabaw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na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terenie Gminy Miłosław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dofinansowanie z EFRROW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157 637,00 zł.</a:t>
            </a: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Budowa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placów zabaw w miejscowościach Lipie, Kębłowo,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Książno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Bugaj, Orzechowo, Miłosław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dofinansowanie z EFRROW:</a:t>
            </a:r>
            <a:r>
              <a:rPr lang="pl-PL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160 000,00 zł.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Zakup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dla Miłosławskiego Centrum Kultury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Miłosławiu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</a:t>
            </a:r>
            <a:r>
              <a:rPr lang="pl-PL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96 255,00 zł.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1600" dirty="0" smtClean="0"/>
              <a:t> </a:t>
            </a: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53" y="4781541"/>
            <a:ext cx="1512168" cy="202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" y="2420888"/>
            <a:ext cx="2172046" cy="1629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99030"/>
            <a:ext cx="2352261" cy="1764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34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50040" y="1484785"/>
            <a:ext cx="7381696" cy="936103"/>
          </a:xfrm>
        </p:spPr>
        <p:txBody>
          <a:bodyPr/>
          <a:lstStyle/>
          <a:p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i rozwój wsi</a:t>
            </a:r>
            <a:r>
              <a:rPr lang="pl-PL" sz="25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5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Miłosław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348880"/>
            <a:ext cx="8928992" cy="4509120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miejscowości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Gorzyce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29 440,00 zł.</a:t>
            </a:r>
          </a:p>
          <a:p>
            <a:pPr lvl="0"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Utwardzenie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terenu przy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budynku </a:t>
            </a:r>
          </a:p>
          <a:p>
            <a:pPr lvl="0"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Wiejskiego Domu Kultury w miejscowości Książno</a:t>
            </a:r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	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42 255,00 zł.</a:t>
            </a:r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placów zabaw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miejscowości</a:t>
            </a:r>
          </a:p>
          <a:p>
            <a:pPr lvl="0"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Chlebowo i Białe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Piątkowo </a:t>
            </a:r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45 203,00 zł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78" y="3212976"/>
            <a:ext cx="2381428" cy="1786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85184"/>
            <a:ext cx="2341934" cy="160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0903"/>
            <a:ext cx="2341934" cy="175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36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539552" y="1556793"/>
            <a:ext cx="7592184" cy="1152127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Odnowa i rozwój wsi</a:t>
            </a:r>
            <a:r>
              <a:rPr lang="pl-PL" sz="25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5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Parafia Rzymsko-Katolicka p.w. Narodzenia N.M.P w Biechowie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0" y="2697286"/>
            <a:ext cx="9036496" cy="3972073"/>
          </a:xfrm>
        </p:spPr>
        <p:txBody>
          <a:bodyPr>
            <a:normAutofit/>
          </a:bodyPr>
          <a:lstStyle/>
          <a:p>
            <a:pPr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Odnowienie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chodników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przyk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ościelnych </a:t>
            </a:r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dofinansowanie z EFRROW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120 000,00 zł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Przebudowa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oświetlenia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ulicznego -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alejek spacerowych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chodników i parkingu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przy zabytkowym kościele                                        w Biechowie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70 000,00 zł. 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97152"/>
            <a:ext cx="2808312" cy="187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68" y="3717031"/>
            <a:ext cx="1872208" cy="295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19" y="2564904"/>
            <a:ext cx="1395379" cy="209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07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558608" cy="1296144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Września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492896"/>
            <a:ext cx="8928992" cy="4248472"/>
          </a:xfrm>
        </p:spPr>
        <p:txBody>
          <a:bodyPr>
            <a:normAutofit/>
          </a:bodyPr>
          <a:lstStyle/>
          <a:p>
            <a:pPr lvl="0" algn="l"/>
            <a:endParaRPr lang="pl-PL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</a:p>
          <a:p>
            <a:pPr lvl="0" algn="l"/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Utwardzenie placu przed świetlicą w Strzyżewie i w Chwalibogowie 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22 913,10 zł.</a:t>
            </a:r>
          </a:p>
          <a:p>
            <a:pPr lvl="0" algn="l"/>
            <a:endParaRPr lang="pl-PL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</a:p>
          <a:p>
            <a:pPr lvl="0" algn="l"/>
            <a:endParaRPr lang="pl-PL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Utwardzenie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przed świetlicą wiejską w Marzeninie </a:t>
            </a:r>
            <a:endParaRPr 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18 094,18 zł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endParaRPr lang="pl-PL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lvl="0" algn="l"/>
            <a:r>
              <a:rPr lang="pl-PL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Utwardzenie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przed świetlicą wiejską w Stanisławowie </a:t>
            </a:r>
            <a:endParaRPr lang="pl-PL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14 078,00 zł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1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wniosek w trakcie weryfikacji)</a:t>
            </a:r>
          </a:p>
          <a:p>
            <a:pPr lvl="0"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45" y="2632354"/>
            <a:ext cx="2308541" cy="1731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3" y="3498058"/>
            <a:ext cx="2368011" cy="1779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88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558608" cy="1152127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Września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636912"/>
            <a:ext cx="8928992" cy="4221088"/>
          </a:xfrm>
        </p:spPr>
        <p:txBody>
          <a:bodyPr>
            <a:normAutofit/>
          </a:bodyPr>
          <a:lstStyle/>
          <a:p>
            <a:pPr lvl="0" algn="l"/>
            <a:endParaRPr lang="pl-PL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Wyposażenie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 wiejskich w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Słomowie, Obłaczkowie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Nowej Wsi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Królewskiej  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16 145,79 zł.</a:t>
            </a:r>
          </a:p>
          <a:p>
            <a:pPr lvl="0" algn="l"/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niezbędnego wyposażenia świetlic w Sędziwojewie i Kaczanowie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15 377,05 zł.</a:t>
            </a:r>
          </a:p>
          <a:p>
            <a:pPr lvl="0" algn="l"/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niezbędnego wyposażenia świetlic wiejskich w miejscowościach Chwalibogowo,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Gonice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Gutowo Małe </a:t>
            </a:r>
            <a:endParaRPr lang="pl-PL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 Sołeczno, Sędziwojewo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Strzyżewo  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19 233,94 zł.</a:t>
            </a:r>
          </a:p>
          <a:p>
            <a:pPr lvl="0" algn="l"/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niezbędnego wyposażenia świetlic wiejskich w miejscowościach Chocicza Wielka, Nowa Wieś Królewska, Gutowo Małe, Marzenin i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Bierzglinek    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19 130,54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zł.</a:t>
            </a:r>
          </a:p>
          <a:p>
            <a:pPr lvl="0" algn="l"/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niezbędnego wyposażenia świetlic wiejskich w miejscowościach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Sędziwojewo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Chwalibogowo, Gozdowo i Psary Małe </a:t>
            </a:r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22 576,35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zł.</a:t>
            </a:r>
          </a:p>
          <a:p>
            <a:pPr lvl="0" algn="l"/>
            <a:endParaRPr lang="pl-PL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57192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5157192"/>
            <a:ext cx="2257148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93" y="5157192"/>
            <a:ext cx="2390825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59" y="5134676"/>
            <a:ext cx="2268760" cy="1701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74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159837"/>
              </p:ext>
            </p:extLst>
          </p:nvPr>
        </p:nvGraphicFramePr>
        <p:xfrm>
          <a:off x="323527" y="1628801"/>
          <a:ext cx="8568952" cy="5112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8346"/>
                <a:gridCol w="1961567"/>
                <a:gridCol w="2018923"/>
                <a:gridCol w="2340116"/>
              </a:tblGrid>
              <a:tr h="474451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2800" b="1" u="none" strike="noStrike" dirty="0">
                          <a:effectLst/>
                        </a:rPr>
                        <a:t>Oś 4 - Budżet LGD - Z Nami Warto na lata 2009-2013</a:t>
                      </a:r>
                      <a:endParaRPr lang="pl-PL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0320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4.1/413 - Wdrażanie lokalnych strategii rozwoju</a:t>
                      </a:r>
                      <a:endParaRPr lang="pl-PL" sz="20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4 504 628 zł</a:t>
                      </a:r>
                      <a:endParaRPr lang="pl-PL" sz="3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042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>
                          <a:effectLst/>
                        </a:rPr>
                        <a:t>w tym: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5943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 smtClean="0">
                          <a:effectLst/>
                        </a:rPr>
                        <a:t>Operacje </a:t>
                      </a:r>
                      <a:r>
                        <a:rPr lang="pl-PL" sz="1400" b="1" u="none" strike="noStrike" dirty="0">
                          <a:effectLst/>
                        </a:rPr>
                        <a:t>spełniające warunki przyznania pomocy dla działań: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 małe projekty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22207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Różnicowanie w kierunku działalności nierolniczej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Tworzenie i rozwój mikroprzedsiębiorstw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Odnowa i rozwój wsi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284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581 508,10 zł</a:t>
                      </a:r>
                      <a:endParaRPr lang="pl-PL" sz="18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254 703,50 zł</a:t>
                      </a:r>
                      <a:endParaRPr lang="pl-PL" sz="18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2 173 689,60 zł</a:t>
                      </a:r>
                      <a:endParaRPr lang="pl-PL" sz="18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1 494 726,80 zł</a:t>
                      </a:r>
                      <a:endParaRPr lang="pl-PL" sz="18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45696"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4.21 Wdrażanie projektów współpracy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116 499 zł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842509"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4.31 Funkcjonowanie, nabywanie  umiejętności, aktywizacja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1 126 157 zł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4633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2200" b="1" u="none" strike="noStrike" dirty="0">
                          <a:solidFill>
                            <a:srgbClr val="0000CC"/>
                          </a:solidFill>
                          <a:effectLst/>
                        </a:rPr>
                        <a:t>Razem Oś 4</a:t>
                      </a:r>
                      <a:endParaRPr lang="pl-PL" sz="2200" b="1" i="0" u="none" strike="noStrike" dirty="0">
                        <a:solidFill>
                          <a:srgbClr val="0000CC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u="none" strike="noStrike" dirty="0">
                          <a:effectLst/>
                        </a:rPr>
                        <a:t>5 747 284 zł</a:t>
                      </a:r>
                      <a:endParaRPr lang="pl-PL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5972"/>
            <a:ext cx="7916527" cy="10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7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558608" cy="1080119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Września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420888"/>
            <a:ext cx="8928992" cy="4320480"/>
          </a:xfrm>
        </p:spPr>
        <p:txBody>
          <a:bodyPr>
            <a:normAutofit/>
          </a:bodyPr>
          <a:lstStyle/>
          <a:p>
            <a:pPr algn="l"/>
            <a:endParaRPr lang="pl-PL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wraz z modernizacją pokrycia dachowego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na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świetlicy wiejskiej w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Sobiesierni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       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19 239,21 zł.</a:t>
            </a:r>
          </a:p>
          <a:p>
            <a:pPr algn="l"/>
            <a:endParaRPr lang="pl-PL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wraz z modernizacją pokrycia dachowego na świetlicy wiejskiej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Strzyżewie  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		       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13 114,66 zł.</a:t>
            </a:r>
          </a:p>
          <a:p>
            <a:pPr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Remont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wraz z modernizacją świetlicy wiejskiej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Osowie oraz Obłaczkowie 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17 958,00 zł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90" y="2637157"/>
            <a:ext cx="2376264" cy="158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492489"/>
            <a:ext cx="2304256" cy="1536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19" y="4869160"/>
            <a:ext cx="2358405" cy="1640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626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630616" cy="936103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Wrzesiński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564904"/>
            <a:ext cx="8784976" cy="4176464"/>
          </a:xfrm>
        </p:spPr>
        <p:txBody>
          <a:bodyPr>
            <a:normAutofit fontScale="92500" lnSpcReduction="10000"/>
          </a:bodyPr>
          <a:lstStyle/>
          <a:p>
            <a:pPr algn="l"/>
            <a:endParaRPr lang="pl-PL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pl-PL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kulturą po Warcie </a:t>
            </a:r>
            <a:endParaRPr lang="pl-PL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4 768,20 zł.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l-PL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elewacji i restauracja pomieszczeń oficyny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w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Kołaczkowie Pl. Reymont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pl-PL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dofinansowanie z EFRROW: </a:t>
            </a:r>
            <a:r>
              <a:rPr lang="pl-PL" sz="1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50 000,00 zł.</a:t>
            </a:r>
          </a:p>
          <a:p>
            <a:pPr lvl="0" algn="l"/>
            <a:r>
              <a:rPr lang="pl-PL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</a:p>
          <a:p>
            <a:pPr lvl="0" algn="l"/>
            <a:r>
              <a:rPr lang="pl-PL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pl-PL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Wymiana pokrycia </a:t>
            </a:r>
            <a:r>
              <a:rPr lang="pl-PL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dachowego na 2 nadbudówkach Kościoła </a:t>
            </a:r>
            <a:r>
              <a:rPr lang="pl-PL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poewangelickiego</a:t>
            </a:r>
            <a:r>
              <a:rPr lang="pl-PL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l"/>
            <a:r>
              <a:rPr lang="pl-PL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w Miłosławiu (nad </a:t>
            </a:r>
            <a:r>
              <a:rPr lang="pl-PL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zakrystią i wejście na wieżę</a:t>
            </a:r>
            <a:r>
              <a:rPr lang="pl-PL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pl-PL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dofinansowanie </a:t>
            </a:r>
            <a:r>
              <a:rPr lang="pl-PL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18 619,16 zł.</a:t>
            </a:r>
          </a:p>
          <a:p>
            <a:pPr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Kościół </a:t>
            </a:r>
            <a:r>
              <a:rPr lang="pl-PL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poewangelicki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Miłosławiu - miejscem wystaw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muzealnych  </a:t>
            </a:r>
            <a:endParaRPr lang="pl-PL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dofinansowanie </a:t>
            </a:r>
            <a:r>
              <a:rPr lang="pl-PL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EFRROW</a:t>
            </a:r>
            <a:r>
              <a:rPr lang="pl-PL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50 000,00 zł.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0" y="3485753"/>
            <a:ext cx="1990005" cy="1492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http://wrzesnia.powiat.pl/pub/uploadimages/popup/thumbs/kosciol_miloslaw_-_widok_od_wschodu_3_235_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29" y="3485753"/>
            <a:ext cx="1623928" cy="241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1962621" cy="1308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" y="5488067"/>
            <a:ext cx="1990005" cy="1324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02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86" y="4941168"/>
            <a:ext cx="2357774" cy="1598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51520" y="1484785"/>
            <a:ext cx="8208912" cy="1296143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Muzeum Pierwszych Piastów na Lednicy </a:t>
            </a:r>
            <a:b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oddział Rezerwat Archeologiczny Gród w Grzybowie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0" y="2708920"/>
            <a:ext cx="8820472" cy="3744416"/>
          </a:xfrm>
        </p:spPr>
        <p:txBody>
          <a:bodyPr>
            <a:normAutofit/>
          </a:bodyPr>
          <a:lstStyle/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Grzybowskie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Spotkanie z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Archeologią</a:t>
            </a:r>
          </a:p>
          <a:p>
            <a:pPr lvl="0" algn="l"/>
            <a:r>
              <a:rPr lang="pl-PL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53 715,60 zł.</a:t>
            </a:r>
          </a:p>
          <a:p>
            <a:pPr algn="l"/>
            <a:r>
              <a:rPr lang="pl-PL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</a:t>
            </a:r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86" y="3068960"/>
            <a:ext cx="2346339" cy="1561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07005"/>
            <a:ext cx="2333440" cy="1552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23953"/>
            <a:ext cx="240449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21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558608" cy="1152127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323528" y="2780928"/>
            <a:ext cx="8424936" cy="3888432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Stowarzyszenie </a:t>
            </a:r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Kobiet Gminy Września „Wrzoski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Organizacja  imprezy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integracyjnej – wielkopolskie święto ziemniaka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			                  „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PYRCZOK”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i 2014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17 076,01 zł.</a:t>
            </a: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Stowarzyszenie „Samorządny Powiat”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Organizacja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imprezy rekreacyjnej pn. "Rodzinnie nad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Wartą„ 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15 558,24 zł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70" y="4941168"/>
            <a:ext cx="2258231" cy="1505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2261185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13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846640" cy="1512168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W</a:t>
            </a:r>
            <a:r>
              <a:rPr lang="pl-PL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rześnia 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708920"/>
            <a:ext cx="8856984" cy="3960440"/>
          </a:xfrm>
        </p:spPr>
        <p:txBody>
          <a:bodyPr>
            <a:noAutofit/>
          </a:bodyPr>
          <a:lstStyle/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Szymańska Angelika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Szkolenie z zakresu założenia własnej firmy dla podmiotów z obszaru objętego LSR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6 981,68 zł.</a:t>
            </a:r>
          </a:p>
          <a:p>
            <a:pPr algn="l"/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Dobrosielska Barbara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Organizacja festynu integracyjnego Dożynki Wiejskie w Grzybowie 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dofinansowanie z EFRROW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7 088,48 zł.</a:t>
            </a:r>
          </a:p>
          <a:p>
            <a:pPr algn="l"/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Wrzesiński Ośrodek Kultury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Niedziele za miastem – Cykl imprez dla mieszkańców wsi z terenu Gminy Września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dofinansowanie z EFRROW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42 496,70 zł.</a:t>
            </a: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NOREW „ARKA”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Września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Rekreacja konna dla nas też! 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EFRROW</a:t>
            </a:r>
            <a:r>
              <a:rPr lang="pl-PL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10 172,80 zł.</a:t>
            </a:r>
          </a:p>
          <a:p>
            <a:pPr algn="l"/>
            <a:endParaRPr lang="pl-PL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Parafia Rzymsko-Katolicka pw. Św. Andrzeja Apostoła w Nowej Wsi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Królewskiej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instalacji elektrycznej w zabytkowym budynku kościoła pw. Św. Andrzeja Apostoła w Nowej Wsi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Królewskiej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18 400,80 zł.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630616" cy="864095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Kołaczkowo 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0" y="2286024"/>
            <a:ext cx="9144000" cy="4455343"/>
          </a:xfrm>
        </p:spPr>
        <p:txBody>
          <a:bodyPr>
            <a:normAutofit fontScale="70000" lnSpcReduction="20000"/>
          </a:bodyPr>
          <a:lstStyle/>
          <a:p>
            <a:pPr algn="l"/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               </a:t>
            </a:r>
            <a:r>
              <a:rPr lang="pl-PL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 świetlicy wiejskiej w Żydowie </a:t>
            </a:r>
            <a:endParaRPr lang="pl-PL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           </a:t>
            </a:r>
            <a:r>
              <a:rPr lang="pl-PL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9 770,00 zł. </a:t>
            </a:r>
          </a:p>
          <a:p>
            <a:pPr algn="l"/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</a:t>
            </a:r>
            <a:r>
              <a:rPr lang="pl-PL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Rocznice powstania wsi: Kołaczkowo, Bieganowo, Wszembórz, Krzywa Góra </a:t>
            </a:r>
            <a:endParaRPr lang="pl-PL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</a:t>
            </a:r>
            <a:r>
              <a:rPr lang="pl-PL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16 707,71 zł.</a:t>
            </a: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Budowa placów zabaw oraz ławek, ogniska i grilla </a:t>
            </a:r>
          </a:p>
          <a:p>
            <a:pPr algn="l"/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w miejscowości Gorazdowo </a:t>
            </a:r>
            <a:endParaRPr lang="pl-PL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pl-PL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16 486,95 zł. </a:t>
            </a:r>
          </a:p>
          <a:p>
            <a:pPr algn="l"/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Budowa i doposażenie placów zabaw w miejscowościach: Zieliniec, </a:t>
            </a:r>
          </a:p>
          <a:p>
            <a:pPr algn="l"/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Krzywa Góra, Grabowo Królewskie, Sokolniki</a:t>
            </a:r>
            <a:r>
              <a:rPr lang="pl-PL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dofinansowanie </a:t>
            </a:r>
            <a:r>
              <a:rPr lang="pl-PL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24 523,80 zł.</a:t>
            </a:r>
          </a:p>
          <a:p>
            <a:pPr algn="l"/>
            <a:endParaRPr lang="pl-PL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Modernizacja świetlicy w Kołaczkowie </a:t>
            </a:r>
            <a:r>
              <a:rPr lang="pl-PL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12 925,56 zł.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</a:t>
            </a: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przy SP w </a:t>
            </a: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Bieganowie </a:t>
            </a:r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14 076,32 zł.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7539"/>
            <a:ext cx="1640512" cy="1230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725144"/>
            <a:ext cx="1539986" cy="1154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7" y="5517232"/>
            <a:ext cx="1521969" cy="1141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2" y="2639378"/>
            <a:ext cx="1527242" cy="1018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00" y="2286025"/>
            <a:ext cx="1543272" cy="11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90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630616" cy="1008111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Kołaczkowo 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354759"/>
            <a:ext cx="8712968" cy="4314601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Budowa placu zabaw przy SP w Grabowie Królewskim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17 860,00 zł.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</a:p>
          <a:p>
            <a:pPr lvl="0"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lvl="0"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Budowa placu zabaw przy SP w Borzykowie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17 773,00 zł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</a:p>
          <a:p>
            <a:pPr lvl="0" algn="l"/>
            <a:endParaRPr lang="pl-PL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Ocieplenie </a:t>
            </a:r>
            <a:r>
              <a:rPr lang="pl-PL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świetlicy wiejskiej w </a:t>
            </a:r>
            <a:r>
              <a:rPr lang="pl-PL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Borzykowie</a:t>
            </a:r>
            <a:r>
              <a:rPr lang="pl-PL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dofinansowanie </a:t>
            </a:r>
            <a:r>
              <a:rPr lang="pl-PL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13 008,17 zł. </a:t>
            </a:r>
            <a:r>
              <a:rPr lang="pl-PL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                        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1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wniosek na etapie weryfikacji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placu zabaw przy SP w Sokolnikach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dofinansowanie z EFRROW: 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11 484,00 zł. </a:t>
            </a: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Remont dachu świetlicy wiejskiej w Bieganowie </a:t>
            </a: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15 763,58 zł.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  <a:endParaRPr lang="pl-PL" sz="1000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28" y="2420888"/>
            <a:ext cx="1656184" cy="1099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1" y="2708920"/>
            <a:ext cx="1512168" cy="1339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57" y="4667039"/>
            <a:ext cx="1624827" cy="119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49" y="5445222"/>
            <a:ext cx="1637279" cy="122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06" y="3839334"/>
            <a:ext cx="1619397" cy="118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06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558608" cy="1080119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pl-PL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Ośrodek Kultury im. Wł. Reymonta 1 w Kołaczkowie</a:t>
            </a:r>
            <a:endParaRPr lang="pl-PL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33752" y="2636912"/>
            <a:ext cx="8951976" cy="4104456"/>
          </a:xfrm>
        </p:spPr>
        <p:txBody>
          <a:bodyPr>
            <a:normAutofit fontScale="92500" lnSpcReduction="10000"/>
          </a:bodyPr>
          <a:lstStyle/>
          <a:p>
            <a:pPr algn="l"/>
            <a:endParaRPr lang="pl-PL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</a:t>
            </a:r>
          </a:p>
          <a:p>
            <a:pPr algn="l"/>
            <a: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niezbędnego wyposażenia świetlicy w Gminnym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Ośrodku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Kultury im. Wł. Reymonta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dofinansowanie z EFRROW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14 631,39 zł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l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l"/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Doposażenie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Izby Pamięci Władysława Reymonta w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Kołaczkowie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    </a:t>
            </a:r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16 000,00 zł.  </a:t>
            </a:r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pl-PL" sz="1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1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wniosek na etapie weryfikacji)</a:t>
            </a:r>
          </a:p>
          <a:p>
            <a:pPr algn="l"/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Reymont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wiecznie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żywy </a:t>
            </a:r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dofinansowanie z EFRROW: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3 979,36 zł. </a:t>
            </a:r>
          </a:p>
          <a:p>
            <a:pPr algn="l"/>
            <a:r>
              <a:rPr lang="pl-PL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</a:t>
            </a:r>
            <a:r>
              <a:rPr lang="pl-PL" sz="1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  <a:endParaRPr lang="pl-PL" sz="1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2" y="3645024"/>
            <a:ext cx="1595971" cy="2393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00" y="5003795"/>
            <a:ext cx="2160240" cy="1679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90962"/>
            <a:ext cx="2160240" cy="1518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25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02624" cy="1152127"/>
          </a:xfrm>
        </p:spPr>
        <p:txBody>
          <a:bodyPr/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</a:t>
            </a:r>
            <a:r>
              <a:rPr lang="pl-PL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Kołaczkowo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323528" y="2780928"/>
            <a:ext cx="8496944" cy="3312368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pl-P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Sodkiewicz Grażyna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Adaptacja poddasza na potrzeby bazy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noclegowej gospodarstwa agroturystycznego</a:t>
            </a: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23 451,21 zł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Jadwiga </a:t>
            </a:r>
            <a:r>
              <a:rPr lang="pl-PL" sz="13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Stajkowska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Borzykowo na rowerach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4 496,03 zł.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81" y="2852936"/>
            <a:ext cx="240026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2376264" cy="178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0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445936" cy="792087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Małe Projekty</a:t>
            </a:r>
            <a:b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i Miasto Pyzdry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204864"/>
            <a:ext cx="8760712" cy="4398932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  <a:p>
            <a:pPr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Zakup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placów zabaw w Ksawerowie i Górnych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Grądach </a:t>
            </a:r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pl-PL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14 344,00 zł.</a:t>
            </a: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Budowa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Rudzie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Komorskiej </a:t>
            </a:r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</a:t>
            </a:r>
            <a:r>
              <a:rPr lang="pl-PL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</a:t>
            </a:r>
            <a:r>
              <a:rPr lang="pl-PL" sz="1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6 900,00 zł.</a:t>
            </a:r>
          </a:p>
          <a:p>
            <a:pPr lvl="0" algn="l"/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Ogólnopolski Bieg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Kazimierzowski </a:t>
            </a: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pl-PL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9 483,05 zł.</a:t>
            </a:r>
            <a:endParaRPr lang="pl-PL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Wymiana </a:t>
            </a:r>
            <a:r>
              <a:rPr lang="pl-PL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okien wraz </a:t>
            </a:r>
            <a:r>
              <a:rPr lang="pl-PL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parapetami </a:t>
            </a:r>
            <a:r>
              <a:rPr lang="pl-PL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świetlicach </a:t>
            </a:r>
            <a:endParaRPr lang="pl-PL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 w Lisewie i Rudzie Komorskiej </a:t>
            </a:r>
          </a:p>
          <a:p>
            <a:pPr lvl="0" algn="l"/>
            <a:r>
              <a:rPr lang="pl-PL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pl-PL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11 641,62 zł</a:t>
            </a:r>
            <a:r>
              <a:rPr lang="pl-PL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Budowa </a:t>
            </a:r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Pietrzykowie </a:t>
            </a:r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pl-PL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7 568,00 zł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pl-PL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pPr lvl="0" algn="l"/>
            <a:r>
              <a:rPr lang="pl-PL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</a:p>
          <a:p>
            <a:pPr lvl="0" algn="l"/>
            <a:r>
              <a:rPr lang="pl-PL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  Budowa placu zabaw w Pyzdrach   						</a:t>
            </a:r>
            <a:r>
              <a:rPr lang="pl-PL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pl-PL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11 368,00 zł</a:t>
            </a:r>
            <a:r>
              <a:rPr lang="pl-PL" sz="1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l"/>
            <a:r>
              <a:rPr lang="pl-PL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Budowa </a:t>
            </a:r>
            <a:r>
              <a:rPr lang="pl-PL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Ratajach </a:t>
            </a:r>
          </a:p>
          <a:p>
            <a:pPr lvl="0" algn="l"/>
            <a:r>
              <a:rPr lang="pl-PL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pl-PL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l-PL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8 696,00 zł</a:t>
            </a:r>
            <a:endParaRPr lang="pl-PL" sz="13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7" y="3338794"/>
            <a:ext cx="1415896" cy="993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63" y="4077072"/>
            <a:ext cx="1470667" cy="110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150703"/>
            <a:ext cx="1470667" cy="110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77" y="2492896"/>
            <a:ext cx="1415896" cy="1061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89240"/>
            <a:ext cx="1453927" cy="1033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35524"/>
            <a:ext cx="1415896" cy="1102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1415896" cy="1061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83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284984"/>
            <a:ext cx="7772400" cy="288032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23529" y="1297571"/>
            <a:ext cx="8496944" cy="907293"/>
          </a:xfrm>
        </p:spPr>
        <p:txBody>
          <a:bodyPr>
            <a:normAutofit/>
          </a:bodyPr>
          <a:lstStyle/>
          <a:p>
            <a:pPr lvl="0"/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wykorzystania środków na działania osi 4 PROW 2007-2013 przez LGD - "Z Nami Warto" (realizacja LSR), stan na 31-12-2014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8"/>
            <a:ext cx="7200800" cy="964912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763140"/>
              </p:ext>
            </p:extLst>
          </p:nvPr>
        </p:nvGraphicFramePr>
        <p:xfrm>
          <a:off x="611560" y="1916832"/>
          <a:ext cx="7992888" cy="4493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1296144"/>
                <a:gridCol w="576064"/>
                <a:gridCol w="1080120"/>
                <a:gridCol w="576064"/>
                <a:gridCol w="1512168"/>
              </a:tblGrid>
              <a:tr h="10081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Rodzaj działania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Kwota z LSR (zł)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Wnioski w trakcie realizacji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Zakończone-Wypłacone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160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ilość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kwota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ilość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kwota</a:t>
                      </a:r>
                    </a:p>
                  </a:txBody>
                  <a:tcPr marL="9525" marR="9525" marT="9525" marB="0" anchor="ctr"/>
                </a:tc>
              </a:tr>
              <a:tr h="68273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Odnowa i rozwój wsi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2 173 689,60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2 151 475,60</a:t>
                      </a:r>
                    </a:p>
                  </a:txBody>
                  <a:tcPr marL="9525" marR="9525" marT="9525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Małe projekty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1 494 726,80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1 428 694,95</a:t>
                      </a:r>
                    </a:p>
                  </a:txBody>
                  <a:tcPr marL="9525" marR="9525" marT="9525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Różnicowanie w kierunku działalności nierolniczej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581 508,10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195 515,00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340 993,10</a:t>
                      </a:r>
                    </a:p>
                  </a:txBody>
                  <a:tcPr marL="9525" marR="9525" marT="9525" marB="0" anchor="ctr"/>
                </a:tc>
              </a:tr>
              <a:tr h="677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Tworzenie i rozwój mikroprzedsiębiorstw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254 703,50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22 000,00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183 703,50</a:t>
                      </a: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Razem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4 504 628,00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/>
                        </a:rPr>
                        <a:t>217 515,00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4 104 867,15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5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630616" cy="1152127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Małe Projekty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b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Centrum Kultury Sportu i Promocji w Pyzdrach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3" y="2420888"/>
            <a:ext cx="8864435" cy="4248472"/>
          </a:xfrm>
        </p:spPr>
        <p:txBody>
          <a:bodyPr>
            <a:normAutofit/>
          </a:bodyPr>
          <a:lstStyle/>
          <a:p>
            <a:pPr algn="l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</a:p>
          <a:p>
            <a:pPr algn="l"/>
            <a:r>
              <a:rPr lang="pl-P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Ogólnopolski Bieg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Kazimierzowski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9 757,00 zł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Impresje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muzyczne Orkiestr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Dętych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14 324,98 zł.</a:t>
            </a: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imprez kulturalnych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na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terenie pyzdrskiej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gminy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20 132,90 zł.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W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Pyzdrach muzyka łagodzi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obyczaje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</a:t>
            </a:r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19 564,78 zł.</a:t>
            </a:r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Specyficzna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Noc i jej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19 700,80 zł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0801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66" y="4920179"/>
            <a:ext cx="1729273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45224"/>
            <a:ext cx="1672222" cy="1254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800200" cy="1271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32" y="2946509"/>
            <a:ext cx="1680407" cy="1119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5" y="2465462"/>
            <a:ext cx="1218431" cy="1600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5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592344" y="1556792"/>
            <a:ext cx="7702624" cy="1224136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</a:t>
            </a:r>
            <a:r>
              <a:rPr lang="pl-PL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Pyzdry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3068960"/>
            <a:ext cx="8712968" cy="2520280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OSP w Pietrzykowie: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Remont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ś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wietlicy wielskiej w Pietrzykowie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24 500,00 zł.</a:t>
            </a:r>
          </a:p>
          <a:p>
            <a:pPr algn="l"/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OSP w Pietrzykowie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wyposażenia do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wietlicy wiejskiej w Pietrzykowie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23 416,74 zł.</a:t>
            </a:r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Muzeum Ziemi Pyzdrskiej: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Obchody 150 rocznicy bitwy Powstania Styczniowego w Pyzdrach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11 016,34 zł.</a:t>
            </a: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Stowarzyszenie Edukacyjno-Kulturalno-Turystyczne „Nasza szkoła”: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Modernizacja sali wiejskiej w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msc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Pietrzyków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50 000,00 zł.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(wniosek w trakcie weryfikacji)</a:t>
            </a:r>
          </a:p>
          <a:p>
            <a:pPr marL="342900" indent="-342900" algn="l">
              <a:buAutoNum type="arabicPeriod"/>
            </a:pPr>
            <a:endParaRPr lang="pl-PL" sz="1600" dirty="0" smtClean="0">
              <a:solidFill>
                <a:prstClr val="black">
                  <a:tint val="75000"/>
                </a:prstClr>
              </a:solidFill>
              <a:ea typeface="+mj-ea"/>
              <a:cs typeface="+mj-cs"/>
            </a:endParaRPr>
          </a:p>
          <a:p>
            <a:pPr marL="342900" indent="-342900" algn="l">
              <a:buAutoNum type="arabicPeriod"/>
            </a:pP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630616" cy="1008111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Miłosław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348880"/>
            <a:ext cx="8712968" cy="4176464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 algn="l"/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algn="l"/>
            <a:r>
              <a:rPr lang="pl-PL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sprzętu komputerowego dla świetlicy wiejskiej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Książnie </a:t>
            </a:r>
          </a:p>
          <a:p>
            <a:pPr algn="l"/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3 729,00 zł.</a:t>
            </a:r>
          </a:p>
          <a:p>
            <a:pPr lvl="0" algn="l"/>
            <a:endParaRPr lang="pl-PL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mebli dla świetlic wiejskich w Kębłowie i Nowej Wsi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Podgórnej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pl-PL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6 311,00 zł. 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kosiarek dla sołectwa Gorzyce 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Skotniki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6 598,00 zł.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l"/>
            <a:endParaRPr lang="pl-PL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mebli i naczyń dla świetlic wiejskich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Biechowie,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               Chlebowie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Pałczynie i Białym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Piątkowie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15 360,00 zł.</a:t>
            </a:r>
          </a:p>
          <a:p>
            <a:pPr algn="l"/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8" y="5260404"/>
            <a:ext cx="172819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5" y="3212976"/>
            <a:ext cx="172819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391172"/>
            <a:ext cx="1728192" cy="129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21088"/>
            <a:ext cx="1704592" cy="1278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630616" cy="1080119"/>
          </a:xfrm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Miłosław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9171" y="2852936"/>
            <a:ext cx="8981590" cy="3816424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zestawów biesiadnych dla miejscowości Orzechowo, Gorzyce, Kębłowo, Nowa Wieś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Podgórna  						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9 870,00 zł.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wyposażenia dla świetlicy wiejskiej w Gorzycach 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Biechowie 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9 926,00 zł.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wyposażenia dla świetlicy wiejskiej w Chlebowie 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Orzechowie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d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9 868,00 zł.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wyposażenia dla świetlicy wiejskiej w Nowej Wsi Podgórnej, Skotnikach i Białym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Piątkowie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				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9 737,00 zł.</a:t>
            </a:r>
          </a:p>
          <a:p>
            <a:pPr algn="l"/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" y="5123250"/>
            <a:ext cx="2174963" cy="175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37" y="5124739"/>
            <a:ext cx="2217525" cy="175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47" y="5124739"/>
            <a:ext cx="2205987" cy="1757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34" y="5100430"/>
            <a:ext cx="2312774" cy="1757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49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445936" cy="100811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Miłosław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0" y="2564903"/>
            <a:ext cx="8244408" cy="4293097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dla świetlicy wiejskiej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Pałczynie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Czeszewie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Białym </a:t>
            </a:r>
            <a:r>
              <a:rPr lang="pl-PL" sz="1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Piątkowie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			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9 811,00 zł.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Zakup wyposażenia dla świetlicy wiejskiej w Rudkach i Mikuszewie</a:t>
            </a: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8 778,00 zł.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dla świetlicy wiejskiej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Lipiu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Pałczynie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9 839,00 zł.</a:t>
            </a:r>
          </a:p>
          <a:p>
            <a:pPr algn="l"/>
            <a:endParaRPr lang="pl-PL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020842"/>
            <a:ext cx="1440160" cy="2560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40" y="3501008"/>
            <a:ext cx="1802827" cy="1394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37112"/>
            <a:ext cx="1682040" cy="2112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62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445936" cy="1008112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Projekt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Gmina Miłosław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425114"/>
            <a:ext cx="8712968" cy="4253076"/>
          </a:xfrm>
        </p:spPr>
        <p:txBody>
          <a:bodyPr>
            <a:normAutofit/>
          </a:bodyPr>
          <a:lstStyle/>
          <a:p>
            <a:pPr algn="l"/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Obchody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700-lecia miasta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37 091,20 zł.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</a:t>
            </a: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mebli oraz zestawów biesiadnych dla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sołectw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terenu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Gminy Miłosław 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32 136,72 zł.</a:t>
            </a: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Renowacja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wieży pałacu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Miłosławiu 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16 747,28 zł.</a:t>
            </a:r>
          </a:p>
          <a:p>
            <a:pPr algn="l"/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05" y="2348880"/>
            <a:ext cx="2163556" cy="162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23" y="2708920"/>
            <a:ext cx="2228932" cy="1620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6" y="3949049"/>
            <a:ext cx="2228932" cy="1671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25" y="5013176"/>
            <a:ext cx="2216418" cy="1662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09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445936" cy="936104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Miłosław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Miłosławskie Centrum Kultury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323528" y="2924945"/>
            <a:ext cx="8424936" cy="3600400"/>
          </a:xfrm>
        </p:spPr>
        <p:txBody>
          <a:bodyPr>
            <a:noAutofit/>
          </a:bodyPr>
          <a:lstStyle/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do Miłosławskiego Centrum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Kultury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15 510,59 zł.</a:t>
            </a: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do Miłosławskiego Centrum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Kultury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10 013,24 zł.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Jakubowe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Miłosławia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24 656,00 zł.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II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Jakubowe Dni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Miłosławia </a:t>
            </a:r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7 368,07 zł.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32856"/>
            <a:ext cx="1552832" cy="123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58081"/>
            <a:ext cx="2066606" cy="1549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99" y="2924945"/>
            <a:ext cx="2005820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82" y="3886961"/>
            <a:ext cx="1552832" cy="1920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84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7920880" cy="1368153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Miłosław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Miłosławskie Centrum Kultury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996952"/>
            <a:ext cx="8640960" cy="3744416"/>
          </a:xfrm>
        </p:spPr>
        <p:txBody>
          <a:bodyPr>
            <a:noAutofit/>
          </a:bodyPr>
          <a:lstStyle/>
          <a:p>
            <a:pPr algn="l"/>
            <a:endParaRPr lang="pl-PL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Obchody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65-lecia istnienia Biblioteki Publicznej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Miłosławiu 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8 208,00 zł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wyposażenia dla obiektów rekreacyjno-sportowych na terenie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Gminy Miłosław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35 768,00 zł.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miejscowości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Bugaj </a:t>
            </a:r>
          </a:p>
          <a:p>
            <a:pPr algn="l"/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29 600,00 zł.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Budowa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placu zabaw w miejscowości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49 972,00 zł. 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 </a:t>
            </a:r>
            <a:endParaRPr lang="pl-PL" sz="1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56" y="2419748"/>
            <a:ext cx="1872208" cy="129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09" y="4941168"/>
            <a:ext cx="2092791" cy="1385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73" y="2995811"/>
            <a:ext cx="1862671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51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7880216" cy="1656184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Miłosław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b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Parafia 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Rzymsko-Katolicka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pw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Św. Jakuba Większego Apostoła w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Miłosławiu</a:t>
            </a:r>
            <a:endParaRPr lang="pl-PL" sz="1800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51520" y="3284984"/>
            <a:ext cx="8496944" cy="3384376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Rewitalizacja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zegara wieżowego na budynku zabytkowego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Kościoła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w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Parafii pw. Św. Jakuba Większego Apostoła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Miłosławiu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17 100,00 zł.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Konserwacja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restauracja zabytkowego witraża figuralnego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prezbiterium  </a:t>
            </a:r>
          </a:p>
          <a:p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Kościoła pw. Św. Jakuba Większego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Apostoła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Miłosławiu   </a:t>
            </a:r>
          </a:p>
          <a:p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25 000,00 zł.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3391"/>
            <a:ext cx="1936465" cy="258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0225" y="3115299"/>
            <a:ext cx="2208246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15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8568952" cy="1512168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Miłosław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Parafia Rzymsko-Katolicka pw. Św. Jakuba Większego Apostoła w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Miłosławiu</a:t>
            </a:r>
            <a:endParaRPr lang="pl-PL" sz="1800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51520" y="3284984"/>
            <a:ext cx="8496944" cy="3456384"/>
          </a:xfrm>
        </p:spPr>
        <p:txBody>
          <a:bodyPr>
            <a:normAutofit/>
          </a:bodyPr>
          <a:lstStyle/>
          <a:p>
            <a:pPr algn="l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Konserwacja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zabytkowego kościoła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pw. Św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Jakuba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Większego Apostoła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Miłosławiu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poprzez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wymianę 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drzwi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renowację części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elewacji </a:t>
            </a:r>
          </a:p>
          <a:p>
            <a:pPr algn="l"/>
            <a:r>
              <a:rPr lang="pl-PL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48 000,00 zł.</a:t>
            </a: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Renowacja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pokrycia dachowego z wieżyczkami osłonowymi nad wejściem głównym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do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zabytkowego kościoła p.w. Św.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Jakuba Większego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Apostoła w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Miłosławiu </a:t>
            </a:r>
          </a:p>
          <a:p>
            <a:pPr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pl-PL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</a:t>
            </a:r>
            <a:r>
              <a:rPr lang="pl-PL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EFRROW</a:t>
            </a:r>
            <a:r>
              <a:rPr lang="pl-PL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25 282,25 zł. </a:t>
            </a:r>
            <a:r>
              <a:rPr lang="pl-PL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niosek na etapie weryfikacji)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1533" y="3217578"/>
            <a:ext cx="2707179" cy="212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1" y="4913764"/>
            <a:ext cx="2268785" cy="1701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1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284984"/>
            <a:ext cx="7772400" cy="288032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23529" y="1297571"/>
            <a:ext cx="8496944" cy="907293"/>
          </a:xfrm>
        </p:spPr>
        <p:txBody>
          <a:bodyPr>
            <a:normAutofit fontScale="92500" lnSpcReduction="20000"/>
          </a:bodyPr>
          <a:lstStyle/>
          <a:p>
            <a:pPr lvl="0" algn="l"/>
            <a:r>
              <a:rPr lang="pl-PL" sz="1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szczegółowy: </a:t>
            </a:r>
            <a:r>
              <a:rPr lang="pl-PL" sz="1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Poprawa stanu bazy kulturalnej, rekreacyjnej i turystycznej mierzona wzrostem liczby osób </a:t>
            </a:r>
            <a:endParaRPr lang="pl-PL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korzystających </a:t>
            </a:r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obiektów infrastruktury na obszarze LGD do 2015 </a:t>
            </a:r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</a:p>
          <a:p>
            <a:pPr lvl="0" algn="l"/>
            <a:r>
              <a:rPr lang="pl-PL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Przedsięwzięcie </a:t>
            </a:r>
            <a:r>
              <a:rPr lang="pl-PL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Rozwój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modernizacja infrastruktury społeczno-kulturalnej i rekreacyjnej oraz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rewitalizacja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zabytków na obszarze LGD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8"/>
            <a:ext cx="7200800" cy="964912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904708"/>
              </p:ext>
            </p:extLst>
          </p:nvPr>
        </p:nvGraphicFramePr>
        <p:xfrm>
          <a:off x="611560" y="2319129"/>
          <a:ext cx="7992888" cy="4494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576064"/>
                <a:gridCol w="936104"/>
                <a:gridCol w="1080120"/>
              </a:tblGrid>
              <a:tr h="3600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Wskaźnik produktu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Plan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Wykonanie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 (zł)</a:t>
                      </a:r>
                      <a:endParaRPr lang="pl-PL" sz="14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I.1 Liczba nowo wybudowanych świetlic i </a:t>
                      </a:r>
                      <a:r>
                        <a:rPr lang="pl-PL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boisk sportowych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2009- </a:t>
                      </a:r>
                      <a:endParaRPr lang="pl-PL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2015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r.(szt.)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632 689,72</a:t>
                      </a:r>
                    </a:p>
                  </a:txBody>
                  <a:tcPr marL="9525" marR="9525" marT="9525" marB="0" anchor="ctr"/>
                </a:tc>
              </a:tr>
              <a:tr h="5619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I.2. Liczba odnowionych i zmodernizowanych świetlic i remiz </a:t>
                      </a:r>
                      <a:endParaRPr lang="pl-PL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 strażackich 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przeznaczonych na spotkania lokalnych społeczności </a:t>
                      </a:r>
                      <a:endParaRPr lang="pl-PL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 2009-2015r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27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828 007,22</a:t>
                      </a: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I.3 Liczba obiektów kulturalnych dla których zostały dokonane </a:t>
                      </a:r>
                      <a:endParaRPr lang="pl-PL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dostawy 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nowego </a:t>
                      </a:r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sprzętu 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 wyposażenia (2009-2015r</a:t>
                      </a:r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.)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20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39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291 812,54</a:t>
                      </a: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I.4. Liczba zbudowanych, zmodernizowanych, wyposażonych placów </a:t>
                      </a:r>
                      <a:endParaRPr lang="pl-PL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 zabaw 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2009-2015 r. 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452 800,29</a:t>
                      </a:r>
                    </a:p>
                  </a:txBody>
                  <a:tcPr marL="9525" marR="9525" marT="9525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I.5.  Liczba oznakowanych i wypromowanych szlaków </a:t>
                      </a:r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turystycznych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 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o łącznej długości co najmniej 30 km 2009-2015 r. 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71 021,76</a:t>
                      </a:r>
                    </a:p>
                  </a:txBody>
                  <a:tcPr marL="9525" marR="9525" marT="9525" marB="0" anchor="b"/>
                </a:tc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I.6. Liczba nowych i doinwestowanych gospodarstw </a:t>
                      </a:r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agroturystycznych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2009-2015 r. 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157 485,50</a:t>
                      </a: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I.7. Liczba zabytkowych obiektów, przy których odnowiono dachy, </a:t>
                      </a:r>
                      <a:endParaRPr lang="pl-PL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b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     elewacje</a:t>
                      </a:r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place, chodniki itp. 2009- 2015r. (szt.)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6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727 623,87</a:t>
                      </a:r>
                    </a:p>
                  </a:txBody>
                  <a:tcPr marL="9525" marR="9525" marT="9525" marB="0" anchor="ctr"/>
                </a:tc>
              </a:tr>
              <a:tr h="3360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Razem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3 161 440,90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2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67544" y="1556793"/>
            <a:ext cx="7920880" cy="1296143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Miłosław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Parafia 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Rzymsko-Katolicka pw.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Narodzenia N.M.P w Biechowie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996952"/>
            <a:ext cx="8856984" cy="3672408"/>
          </a:xfrm>
        </p:spPr>
        <p:txBody>
          <a:bodyPr>
            <a:normAutofit/>
          </a:bodyPr>
          <a:lstStyle/>
          <a:p>
            <a:pPr algn="l"/>
            <a:endParaRPr lang="pl-PL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Zagospodarowanie terenu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wokół Sanktuarium –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ogród barokowy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dofinansowanie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22 944,71 zł.</a:t>
            </a: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Restauracja i renowacja 6 witraży zabytkowego kościoła w Biechowie 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25 000,00 zł</a:t>
            </a:r>
            <a:r>
              <a:rPr lang="pl-PL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płatności)</a:t>
            </a:r>
            <a:endParaRPr lang="pl-PL" sz="1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72" y="2924944"/>
            <a:ext cx="2376265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8960"/>
            <a:ext cx="3600399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55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1152127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Miłosław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Jańczak Jolanta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7504" y="2996952"/>
            <a:ext cx="8856984" cy="3861048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Szkolenie teoretyczno-warsztatowe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pn. „Wykorzystanie zasobów mikroregionów w turystyce pielgrzymkowej”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8 853,00 zł.</a:t>
            </a: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														 Nadwarciańska Droga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Jakuba 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					 jako produkt turystyczny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				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9 221,00 zł.</a:t>
            </a:r>
          </a:p>
          <a:p>
            <a:pPr algn="l"/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47445"/>
            <a:ext cx="2028373" cy="1521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02483"/>
            <a:ext cx="1944216" cy="1455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57308"/>
            <a:ext cx="2029941" cy="1475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4077072"/>
            <a:ext cx="1949891" cy="1475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1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700807"/>
            <a:ext cx="7772400" cy="1152129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</a:t>
            </a:r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Gminy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Miłosław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18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Jolanta Szczepanowska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5148064" y="3356992"/>
            <a:ext cx="2624336" cy="2815208"/>
          </a:xfrm>
        </p:spPr>
        <p:txBody>
          <a:bodyPr>
            <a:normAutofit/>
          </a:bodyPr>
          <a:lstStyle/>
          <a:p>
            <a:pPr algn="l"/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Restauracja i renowacja kapliczki przydrożnej w Rudkach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8 103,24 zł. </a:t>
            </a:r>
          </a:p>
          <a:p>
            <a:pPr algn="l"/>
            <a:r>
              <a:rPr lang="pl-PL" sz="13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 </a:t>
            </a:r>
            <a:endParaRPr lang="pl-PL" sz="1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4" y="2852936"/>
            <a:ext cx="2831039" cy="3774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83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484785"/>
            <a:ext cx="8206680" cy="1512167"/>
          </a:xfrm>
        </p:spPr>
        <p:txBody>
          <a:bodyPr/>
          <a:lstStyle/>
          <a:p>
            <a:r>
              <a:rPr lang="pl-PL" sz="2400" b="1" dirty="0">
                <a:solidFill>
                  <a:srgbClr val="F79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Tworzenie i rozwój mikroprzedsiębiorstw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 Gminy Września</a:t>
            </a:r>
            <a: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 </a:t>
            </a:r>
            <a:r>
              <a:rPr lang="pl-PL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Filip Zbierski 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51520" y="2872004"/>
            <a:ext cx="8568952" cy="3941372"/>
          </a:xfrm>
        </p:spPr>
        <p:txBody>
          <a:bodyPr>
            <a:normAutofit/>
          </a:bodyPr>
          <a:lstStyle/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geodezyjnego urządzenia pomiarowego o wysokiej dokładności,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wykorzystującego technologię Global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Positioning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w celu usprawnienia i lepszej organizacji pracy w firmie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26 500,00 zł.</a:t>
            </a:r>
          </a:p>
          <a:p>
            <a:pPr algn="l"/>
            <a:endParaRPr lang="pl-PL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Zakup geodezyjnego urządzenia pomiarowego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o wysokiej dokładności i innowacyjnych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możliwościach technicznych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– tachimetr elektroniczny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22 000,00 zł.</a:t>
            </a:r>
            <a:endParaRPr lang="pl-PL" sz="13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1521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92896"/>
            <a:ext cx="1970905" cy="1478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29000"/>
            <a:ext cx="1584176" cy="211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652302"/>
            <a:ext cx="1274968" cy="2205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41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1440159"/>
          </a:xfrm>
        </p:spPr>
        <p:txBody>
          <a:bodyPr/>
          <a:lstStyle/>
          <a:p>
            <a:r>
              <a:rPr lang="pl-PL" sz="2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Tworzenie i rozwój mikroprzedsiębiorstw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Teren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Września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3744416" cy="3744416"/>
          </a:xfrm>
        </p:spPr>
        <p:txBody>
          <a:bodyPr>
            <a:normAutofit/>
          </a:bodyPr>
          <a:lstStyle/>
          <a:p>
            <a:pPr algn="l"/>
            <a:endParaRPr lang="pl-PL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Ignasiak Jarosław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całorocznego kortu tenisowego    z balonem na cele sportowo-rekreacyjne</a:t>
            </a: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100 000,00 zł.</a:t>
            </a: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Wozińska Magdalena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wyposażenia restauracji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10 203,50 zł.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61" y="3095932"/>
            <a:ext cx="5072619" cy="2853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6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368151"/>
          </a:xfrm>
        </p:spPr>
        <p:txBody>
          <a:bodyPr/>
          <a:lstStyle/>
          <a:p>
            <a:r>
              <a:rPr lang="pl-PL" sz="22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Tworzenie i rozwój mikroprzedsiębiorstw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Gminy K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ołaczkowo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3059832" y="3313162"/>
            <a:ext cx="5976664" cy="2636118"/>
          </a:xfrm>
        </p:spPr>
        <p:txBody>
          <a:bodyPr>
            <a:normAutofit/>
          </a:bodyPr>
          <a:lstStyle/>
          <a:p>
            <a:pPr algn="l"/>
            <a:endParaRPr lang="pl-PL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Sodkiewicz Henryk 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zestawu do wideo inspekcji instalacji wod.-kan. wraz z samochodem ciężarowym marki Citroen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Berlingo</a:t>
            </a:r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47 000,00 zł.</a:t>
            </a:r>
            <a:endParaRPr lang="pl-PL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21088"/>
            <a:ext cx="2117691" cy="1850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3162"/>
            <a:ext cx="2256251" cy="1692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37" y="4797152"/>
            <a:ext cx="2010437" cy="1979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28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Różnicowanie w kierunku działalności nierolniczej</a:t>
            </a:r>
            <a:r>
              <a:rPr lang="pl-PL" sz="2000" b="1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000" b="1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000" b="1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Teren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W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rześnia</a:t>
            </a:r>
            <a:r>
              <a:rPr lang="pl-PL" sz="2000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pl-PL" sz="2000" b="1" dirty="0">
                <a:solidFill>
                  <a:prstClr val="black">
                    <a:tint val="75000"/>
                  </a:prstClr>
                </a:solidFill>
              </a:rPr>
            </a:br>
            <a:r>
              <a:rPr lang="pl-PL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2996952"/>
            <a:ext cx="8784976" cy="3634154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Drabina Teresa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Zakup ciągnika rolniczego i pługa obracalnego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wspomagającego działalność usługową dla rolników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100 000,00 zł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pl-PL" sz="13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Raczyk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Adam 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Zakup agregatu uprawowo-siewnego </a:t>
            </a:r>
          </a:p>
          <a:p>
            <a:pPr algn="l"/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wspomagającego działalność usługową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24 200,00 zł</a:t>
            </a:r>
            <a:r>
              <a:rPr lang="pl-PL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91408"/>
            <a:ext cx="2448272" cy="1560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3136"/>
            <a:ext cx="2448272" cy="1560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47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40160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Różnicowanie w kierunku działalności nierolniczej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Gminy </a:t>
            </a:r>
            <a:r>
              <a:rPr lang="pl-PL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Pyzdry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</a:t>
            </a:r>
            <a:endParaRPr lang="pl-PL" sz="1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611560" y="3140968"/>
            <a:ext cx="7632848" cy="3031232"/>
          </a:xfrm>
        </p:spPr>
        <p:txBody>
          <a:bodyPr>
            <a:normAutofit/>
          </a:bodyPr>
          <a:lstStyle/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Szymczak Hanna</a:t>
            </a: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Zagospodarowanie terenu siedliska z przeznaczeniem na agroturystykę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49 999,50 zł.</a:t>
            </a:r>
          </a:p>
          <a:p>
            <a:pPr algn="l"/>
            <a:endParaRPr lang="pl-PL" sz="13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Wawrzyniak Krystyna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maszyny do wytwarzania materiałów energetycznych z biomasy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100 000,00 zł.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 </a:t>
            </a:r>
            <a:endParaRPr lang="pl-PL" sz="1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11560" y="1556793"/>
            <a:ext cx="8062664" cy="1368152"/>
          </a:xfrm>
        </p:spPr>
        <p:txBody>
          <a:bodyPr/>
          <a:lstStyle/>
          <a:p>
            <a:r>
              <a:rPr lang="pl-PL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Różnicowanie w kierunku działalności nierolniczej</a:t>
            </a: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 Gminy </a:t>
            </a:r>
            <a:r>
              <a:rPr lang="pl-PL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Miłosław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wnioskodawca:</a:t>
            </a:r>
            <a:endParaRPr lang="pl-PL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51520" y="2924944"/>
            <a:ext cx="8664535" cy="3672407"/>
          </a:xfrm>
        </p:spPr>
        <p:txBody>
          <a:bodyPr>
            <a:normAutofit lnSpcReduction="10000"/>
          </a:bodyPr>
          <a:lstStyle/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lvl="0" algn="l"/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lvl="0"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Woźniak Grażyna</a:t>
            </a:r>
          </a:p>
          <a:p>
            <a:pPr lvl="0"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Rozbudowa budynku gospodarczego na cele agroturystyczne      </a:t>
            </a:r>
          </a:p>
          <a:p>
            <a:pPr lvl="0" algn="l"/>
            <a:r>
              <a:rPr lang="pl-PL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83 492,00 zł.</a:t>
            </a:r>
          </a:p>
          <a:p>
            <a:pPr lvl="0"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Mazurkiewicz Marcin</a:t>
            </a:r>
          </a:p>
          <a:p>
            <a:pPr lvl="0"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maszyn i urządzeń oraz przebudowa budynku gospodarczego na warsztat 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samochodowy</a:t>
            </a:r>
            <a:endParaRPr lang="pl-PL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EFRROW</a:t>
            </a:r>
            <a:r>
              <a:rPr lang="pl-P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49 546,00 zł. </a:t>
            </a:r>
            <a:r>
              <a:rPr lang="pl-PL" sz="1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Robak Renata</a:t>
            </a:r>
            <a:endParaRPr lang="pl-PL" sz="13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wyposażenia do ciastkarni  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30 000,00 zł.</a:t>
            </a:r>
          </a:p>
          <a:p>
            <a:pPr lvl="0" algn="l"/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Dziekan Dariusz</a:t>
            </a:r>
            <a:endParaRPr lang="pl-PL" sz="13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Świadczenie usług poprzez zakup linii do pakowania warzyw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3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r>
              <a:rPr lang="pl-PL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z EFRROW: </a:t>
            </a:r>
            <a:r>
              <a:rPr lang="pl-PL" sz="1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45 959,00 zł. </a:t>
            </a:r>
            <a:r>
              <a:rPr lang="pl-PL" sz="1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(wniosek na etapie weryfikacji)</a:t>
            </a:r>
            <a:endParaRPr lang="pl-PL" sz="1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3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2241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25" y="2917255"/>
            <a:ext cx="2288003" cy="1712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53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284984"/>
            <a:ext cx="7772400" cy="288032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23529" y="1297571"/>
            <a:ext cx="8496944" cy="907293"/>
          </a:xfrm>
        </p:spPr>
        <p:txBody>
          <a:bodyPr>
            <a:normAutofit fontScale="92500" lnSpcReduction="20000"/>
          </a:bodyPr>
          <a:lstStyle/>
          <a:p>
            <a:pPr lvl="0" algn="l"/>
            <a:r>
              <a:rPr lang="pl-PL" sz="1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szczegółowy: 1.2 </a:t>
            </a:r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Wypromowanie walorów rekreacyjnych i turystycznych obszaru mierzone wzrostem liczby osób, </a:t>
            </a:r>
            <a:endParaRPr lang="pl-PL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kupujących </a:t>
            </a:r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lub otrzymujących publikacje, pamiątki, produkty lokalne oraz  uzyskujących </a:t>
            </a:r>
            <a:endParaRPr lang="pl-PL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wiedzę </a:t>
            </a:r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terenie za pośrednictwem strony internetowej LGD do </a:t>
            </a:r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  <a:p>
            <a:pPr lvl="0"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Przedsięwzięcie: II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Promocja obszaru LGD i aktywnych form wypoczynku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8"/>
            <a:ext cx="7200800" cy="964912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320441"/>
              </p:ext>
            </p:extLst>
          </p:nvPr>
        </p:nvGraphicFramePr>
        <p:xfrm>
          <a:off x="539552" y="2319129"/>
          <a:ext cx="8064896" cy="3995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720080"/>
                <a:gridCol w="936104"/>
                <a:gridCol w="1080120"/>
              </a:tblGrid>
              <a:tr h="3600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Wskaźnik produktu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Plan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Wykonanie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 (zł)</a:t>
                      </a:r>
                      <a:endParaRPr lang="pl-PL" sz="1400" dirty="0"/>
                    </a:p>
                  </a:txBody>
                  <a:tcPr/>
                </a:tc>
              </a:tr>
              <a:tr h="87974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II.1. Liczba stron internetowych poświęconych miejscowościom i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przedsięwzięciom w gminach, wchodzącym w skład LGD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funkcjonujących  w roku 2015 (szt.)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6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0,00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II.2. Liczba pamiątek i gadżetów, dostępnych dla turystów  na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terenie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LGD do roku 2015 (w szt. wg tytułów)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3 390,65</a:t>
                      </a:r>
                    </a:p>
                  </a:txBody>
                  <a:tcPr marL="9525" marR="9525" marT="9525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II.3. Liczba publikacji książkowych, folderów, informatorów i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wydawnictw audiowizualnych dot. obszaru LGD wydanych  na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terenie LGD w 2009-2015 (w szt. wg tytułów)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8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38 935,45</a:t>
                      </a:r>
                    </a:p>
                  </a:txBody>
                  <a:tcPr marL="9525" marR="9525" marT="9525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II.4. Liczba targów i wystaw z udziałem LGD w 2009-2015 roku 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7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3 726,52</a:t>
                      </a:r>
                    </a:p>
                  </a:txBody>
                  <a:tcPr marL="9525" marR="9525" marT="9525" marB="0" anchor="ctr"/>
                </a:tc>
              </a:tr>
              <a:tr h="3360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Razem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46 052,62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1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284984"/>
            <a:ext cx="7772400" cy="288032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23529" y="1297571"/>
            <a:ext cx="8496944" cy="907293"/>
          </a:xfrm>
        </p:spPr>
        <p:txBody>
          <a:bodyPr>
            <a:normAutofit/>
          </a:bodyPr>
          <a:lstStyle/>
          <a:p>
            <a:pPr lvl="0" algn="l"/>
            <a:r>
              <a:rPr lang="pl-PL" sz="1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szczegółowy </a:t>
            </a:r>
            <a:r>
              <a:rPr lang="pl-PL" sz="1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Wzrost aktywności </a:t>
            </a:r>
            <a:r>
              <a:rPr lang="pl-PL" sz="1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społecznościu</a:t>
            </a:r>
            <a:r>
              <a:rPr lang="pl-PL" sz="1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lokalnej mierzony </a:t>
            </a:r>
            <a:r>
              <a:rPr lang="pl-PL" sz="1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zwiekszeniem</a:t>
            </a:r>
            <a:r>
              <a:rPr lang="pl-PL" sz="1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ilości organizowanych przez tą społeczność imprez kulturalnych i rekreacyjno- sportowych do 2015r.</a:t>
            </a:r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l"/>
            <a:r>
              <a:rPr lang="pl-PL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Przedsięwzięcie</a:t>
            </a:r>
            <a:r>
              <a:rPr lang="pl-PL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Wsparcie aktywności społecznej i budowanie zintegrowanej wspólnoty lokalnej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8"/>
            <a:ext cx="7200800" cy="964912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013328"/>
              </p:ext>
            </p:extLst>
          </p:nvPr>
        </p:nvGraphicFramePr>
        <p:xfrm>
          <a:off x="539552" y="2313409"/>
          <a:ext cx="8064896" cy="4211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720080"/>
                <a:gridCol w="936104"/>
                <a:gridCol w="1080120"/>
              </a:tblGrid>
              <a:tr h="3600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Wskaźnik produktu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Plan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Wykonanie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 (zł)</a:t>
                      </a:r>
                      <a:endParaRPr lang="pl-PL" sz="1400" dirty="0"/>
                    </a:p>
                  </a:txBody>
                  <a:tcPr/>
                </a:tc>
              </a:tr>
              <a:tr h="95175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III.1. Liczba imprez  promujących obszar LGD i produkt lokalny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wspartych przez LGD w 2009- 2015 roku (szt.)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9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125 725,52</a:t>
                      </a:r>
                    </a:p>
                  </a:txBody>
                  <a:tcPr marL="9525" marR="9525" marT="9525" marB="0" anchor="ctr"/>
                </a:tc>
              </a:tr>
              <a:tr h="122413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III.2. Liczba zorganizowanych imprez kulturalnych i sportowo </a:t>
                      </a:r>
                      <a:endParaRPr lang="pl-PL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rekreacyjnych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z udziałem mieszkańców gmin wchodzących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skład LGD wspartych przez LGD w 2009-2015 roku 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20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29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385 751,68</a:t>
                      </a:r>
                    </a:p>
                  </a:txBody>
                  <a:tcPr marL="9525" marR="9525" marT="9525" marB="0" anchor="ctr"/>
                </a:tc>
              </a:tr>
              <a:tr h="115212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III.3. Liczba  zorganizowanych  szkoleń i innych przedsięwzięć </a:t>
                      </a:r>
                      <a:endParaRPr lang="pl-PL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edukacyjnych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aktywizujących kobiety wiejskie wspartych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przez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LGD w 2009-2015 roku (szt.)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26 825,82</a:t>
                      </a: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Razem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538 303,02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8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284984"/>
            <a:ext cx="7772400" cy="288032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23529" y="1297571"/>
            <a:ext cx="8496944" cy="907293"/>
          </a:xfrm>
        </p:spPr>
        <p:txBody>
          <a:bodyPr>
            <a:normAutofit fontScale="92500" lnSpcReduction="20000"/>
          </a:bodyPr>
          <a:lstStyle/>
          <a:p>
            <a:pPr lvl="0" algn="l"/>
            <a:r>
              <a:rPr lang="pl-PL" sz="1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</a:t>
            </a:r>
            <a:r>
              <a:rPr lang="pl-PL" sz="1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szczegółowy 2.2 </a:t>
            </a:r>
            <a:r>
              <a:rPr lang="pl-PL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Poprawa kondycji społeczno-ekonomicznej społeczności lokalnej , mierzona </a:t>
            </a:r>
            <a:endParaRPr lang="pl-PL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zwiększeniem dochodów gospodarstw rolnych  i zwiększeniem ilości miejsc pracy do 2015 roku.</a:t>
            </a:r>
          </a:p>
          <a:p>
            <a:pPr lvl="0" algn="l"/>
            <a:r>
              <a:rPr lang="pl-PL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Przedsięwzięcie</a:t>
            </a:r>
            <a:r>
              <a:rPr lang="pl-PL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IV. </a:t>
            </a: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Podnoszenie aktywności gospodarczej mieszkańców i tworzenie warunków sprzyjających </a:t>
            </a:r>
            <a:endParaRPr lang="pl-PL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rozwojowi przedsiębiorczości</a:t>
            </a:r>
            <a:endParaRPr lang="pl-PL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8"/>
            <a:ext cx="7200800" cy="964912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51744"/>
              </p:ext>
            </p:extLst>
          </p:nvPr>
        </p:nvGraphicFramePr>
        <p:xfrm>
          <a:off x="467544" y="2313409"/>
          <a:ext cx="8136904" cy="4001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720080"/>
                <a:gridCol w="936104"/>
                <a:gridCol w="1080120"/>
              </a:tblGrid>
              <a:tr h="3600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Wskaźnik produktu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Plan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Wykonanie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 (zł)</a:t>
                      </a:r>
                      <a:endParaRPr lang="pl-PL" sz="1400" dirty="0"/>
                    </a:p>
                  </a:txBody>
                  <a:tcPr/>
                </a:tc>
              </a:tr>
              <a:tr h="95175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IV.1. Liczba rozwijających się i powstałych  nowych          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</a:t>
                      </a:r>
                      <a:r>
                        <a:rPr lang="pl-PL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mikroprzedsiębiorstw wspartych przez LGD w                       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okresie 2009-2015 r. (szt.)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205 703,50</a:t>
                      </a:r>
                    </a:p>
                  </a:txBody>
                  <a:tcPr marL="9525" marR="9525" marT="9525" marB="0" anchor="ctr"/>
                </a:tc>
              </a:tr>
              <a:tr h="122413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IV.2. Liczba wspartych gospodarstw rolnych świadczących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rolnicze i    </a:t>
                      </a:r>
                    </a:p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pozarolnicze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usługi od 2009 do 2015r. (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szt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4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6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350 715,00</a:t>
                      </a:r>
                    </a:p>
                  </a:txBody>
                  <a:tcPr marL="9525" marR="9525" marT="9525" marB="0" anchor="ctr"/>
                </a:tc>
              </a:tr>
              <a:tr h="94182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IV.3. Liczba szkoleń w zakresie przedsiębiorczości dla rolników i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algn="l" fontAlgn="b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członków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rodzin zorganizowanych od 2009 do 2015 roku (szt.)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 smtClean="0"/>
                    </a:p>
                    <a:p>
                      <a:pPr algn="ctr"/>
                      <a:endParaRPr lang="pl-PL" b="1" dirty="0" smtClean="0"/>
                    </a:p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14 331,68</a:t>
                      </a: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Razem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570 750,18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0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1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722313" y="1671783"/>
            <a:ext cx="7666111" cy="1181153"/>
          </a:xfrm>
        </p:spPr>
        <p:txBody>
          <a:bodyPr>
            <a:normAutofit/>
          </a:bodyPr>
          <a:lstStyle/>
          <a:p>
            <a:pPr lvl="0" algn="ctr"/>
            <a:r>
              <a:rPr lang="pl-PL" b="1" dirty="0">
                <a:solidFill>
                  <a:prstClr val="black"/>
                </a:solidFill>
              </a:rPr>
              <a:t>Zrealizowane </a:t>
            </a:r>
            <a:r>
              <a:rPr lang="pl-PL" b="1" dirty="0" smtClean="0">
                <a:solidFill>
                  <a:prstClr val="black"/>
                </a:solidFill>
              </a:rPr>
              <a:t>projekty z podziałem na działania i teren realizacji </a:t>
            </a:r>
          </a:p>
          <a:p>
            <a:pPr lvl="0" algn="ctr"/>
            <a:r>
              <a:rPr lang="pl-PL" sz="1600" dirty="0" smtClean="0">
                <a:solidFill>
                  <a:prstClr val="black"/>
                </a:solidFill>
              </a:rPr>
              <a:t>wg wypłaconych środków  (</a:t>
            </a:r>
            <a:r>
              <a:rPr lang="pl-PL" sz="1800" dirty="0" smtClean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s</a:t>
            </a:r>
            <a:r>
              <a:rPr lang="pl-PL" sz="1300" i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tan </a:t>
            </a:r>
            <a:r>
              <a:rPr lang="pl-PL" sz="13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 31.12.2014r</a:t>
            </a:r>
            <a:r>
              <a:rPr lang="pl-PL" sz="1300" i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.)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5371317"/>
              </p:ext>
            </p:extLst>
          </p:nvPr>
        </p:nvGraphicFramePr>
        <p:xfrm>
          <a:off x="251520" y="2708920"/>
          <a:ext cx="856895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685800" y="1772815"/>
            <a:ext cx="7772400" cy="3103985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8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/>
            </a:r>
            <a:br>
              <a:rPr lang="pl-PL" sz="28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pl-PL" sz="28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/>
            </a:r>
            <a:br>
              <a:rPr lang="pl-PL" sz="28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080720" cy="30963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pl-PL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Zrealizowane projekty </a:t>
            </a:r>
          </a:p>
          <a:p>
            <a:r>
              <a:rPr lang="pl-PL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terenie </a:t>
            </a:r>
          </a:p>
          <a:p>
            <a:r>
              <a:rPr lang="pl-PL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Lokalnej Grupy Działania</a:t>
            </a:r>
          </a:p>
          <a:p>
            <a:r>
              <a:rPr lang="pl-PL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„Z Nami Warto”</a:t>
            </a:r>
          </a:p>
          <a:p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2009r. – 2015r.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7376160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2370</TotalTime>
  <Words>2173</Words>
  <Application>Microsoft Office PowerPoint</Application>
  <PresentationFormat>Pokaz na ekranie (4:3)</PresentationFormat>
  <Paragraphs>874</Paragraphs>
  <Slides>48</Slides>
  <Notes>48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Kierownictwo</vt:lpstr>
      <vt:lpstr>Prezentacja programu PowerPoint</vt:lpstr>
      <vt:lpstr>Prezentacja programu PowerPoint</vt:lpstr>
      <vt:lpstr>   </vt:lpstr>
      <vt:lpstr>   </vt:lpstr>
      <vt:lpstr>   </vt:lpstr>
      <vt:lpstr>   </vt:lpstr>
      <vt:lpstr>   </vt:lpstr>
      <vt:lpstr>   </vt:lpstr>
      <vt:lpstr>  </vt:lpstr>
      <vt:lpstr>Odnowa i rozwój wsi  wnioskodawca: Gmina Września</vt:lpstr>
      <vt:lpstr>Odnowa i rozwój wsi wnioskodawca: Gmina Kołaczkowo</vt:lpstr>
      <vt:lpstr>Odnowa i rozwój wsi wnioskodawca:  Gminny Ośrodek Kultury im. Wł. Reymonta w Kołaczkowie</vt:lpstr>
      <vt:lpstr>Odnowa i rozwój wsi wnioskodawca: Gmina i Miasto Pyzdry</vt:lpstr>
      <vt:lpstr>Odnowa i rozwój wsi wnioskodawca:  </vt:lpstr>
      <vt:lpstr>Odnowa i rozwój wsi wnioskodawca: Gmina Miłosław</vt:lpstr>
      <vt:lpstr>Odnowa i rozwój wsi wnioskodawca: Gmina Miłosław</vt:lpstr>
      <vt:lpstr>Odnowa i rozwój wsi wnioskodawca:  Parafia Rzymsko-Katolicka p.w. Narodzenia N.M.P w Biechowie</vt:lpstr>
      <vt:lpstr>Mały Projekt wnioskodawca: Gmina Września</vt:lpstr>
      <vt:lpstr>Mały Projekt wnioskodawca: Gmina Września</vt:lpstr>
      <vt:lpstr>Mały Projekt wnioskodawca: Gmina Września</vt:lpstr>
      <vt:lpstr>Mały Projekt wnioskodawca: Powiat Wrzesiński</vt:lpstr>
      <vt:lpstr>Mały Projekt wnioskodawca:  Muzeum Pierwszych Piastów na Lednicy  oddział Rezerwat Archeologiczny Gród w Grzybowie</vt:lpstr>
      <vt:lpstr>Mały Projekt wnioskodawca:</vt:lpstr>
      <vt:lpstr>Mały Projekt Teren Gminy Września  wnioskodawca:  </vt:lpstr>
      <vt:lpstr>Mały Projekt wnioskodawca: Gmina Kołaczkowo </vt:lpstr>
      <vt:lpstr>Mały Projekt wnioskodawca: Gmina Kołaczkowo </vt:lpstr>
      <vt:lpstr>Mały Projekt wnioskodawca:  Gminny Ośrodek Kultury im. Wł. Reymonta 1 w Kołaczkowie</vt:lpstr>
      <vt:lpstr>Mały Projekt Teren Gminy Kołaczkowo wnioskodawca:</vt:lpstr>
      <vt:lpstr>Małe Projekty wnioskodawca: Gmina i Miasto Pyzdry</vt:lpstr>
      <vt:lpstr>Małe Projekty wnioskodawca:  Centrum Kultury Sportu i Promocji w Pyzdrach</vt:lpstr>
      <vt:lpstr>Mały Projekt Teren Gminy Pyzdry wnioskodawca:</vt:lpstr>
      <vt:lpstr>Mały Projekt wnioskodawca: Gmina Miłosław</vt:lpstr>
      <vt:lpstr>Mały Projekt wnioskodawca: Gmina Miłosław</vt:lpstr>
      <vt:lpstr>Mały Projekt wnioskodawca: Gmina Miłosław</vt:lpstr>
      <vt:lpstr>Mały Projekt wnioskodawca: Gmina Miłosław</vt:lpstr>
      <vt:lpstr>Mały Projekt Teren Gminy Miłosław wnioskodawca: Miłosławskie Centrum Kultury</vt:lpstr>
      <vt:lpstr>Mały Projekt Teren Gminy Miłosław wnioskodawca:  Miłosławskie Centrum Kultury</vt:lpstr>
      <vt:lpstr>Mały Projekt Teren Gminy Miłosław wnioskodawca:  Parafia Rzymsko-Katolicka  pw. Św. Jakuba Większego Apostoła w Miłosławiu</vt:lpstr>
      <vt:lpstr>Mały Projekt Teren Gminy Miłosław wnioskodawca: Parafia Rzymsko-Katolicka pw. Św. Jakuba Większego Apostoła w Miłosławiu</vt:lpstr>
      <vt:lpstr>Mały Projekt Teren Gminy Miłosław wnioskodawca:  Parafia Rzymsko-Katolicka pw. Narodzenia N.M.P w Biechowie</vt:lpstr>
      <vt:lpstr>Mały Projekt Teren Gminy Miłosław wnioskodawca: Jańczak Jolanta</vt:lpstr>
      <vt:lpstr>Mały Projekt Teren Gminy Miłosław wnioskodawca: Jolanta Szczepanowska</vt:lpstr>
      <vt:lpstr>Tworzenie i rozwój mikroprzedsiębiorstw  Teren Gminy Września wnioskodawca: Filip Zbierski </vt:lpstr>
      <vt:lpstr>Tworzenie i rozwój mikroprzedsiębiorstw Teren Gminy Września wnioskodawca:</vt:lpstr>
      <vt:lpstr>Tworzenie i rozwój mikroprzedsiębiorstw  Teren Gminy Kołaczkowo wnioskodawca</vt:lpstr>
      <vt:lpstr>Różnicowanie w kierunku działalności nierolniczej  Teren Gminy Września wnioskodawca:</vt:lpstr>
      <vt:lpstr>Różnicowanie w kierunku działalności nierolniczej  Teren Gminy Pyzdry wnioskodawca:</vt:lpstr>
      <vt:lpstr>Różnicowanie w kierunku działalności nierolniczej  Teren Gminy Miłosław wnioskodawca: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412</cp:revision>
  <cp:lastPrinted>2015-02-24T12:50:59Z</cp:lastPrinted>
  <dcterms:created xsi:type="dcterms:W3CDTF">2015-02-11T12:05:51Z</dcterms:created>
  <dcterms:modified xsi:type="dcterms:W3CDTF">2015-04-23T09:57:26Z</dcterms:modified>
</cp:coreProperties>
</file>